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handoutMasterIdLst>
    <p:handoutMasterId r:id="rId57"/>
  </p:handoutMasterIdLst>
  <p:sldIdLst>
    <p:sldId id="332" r:id="rId3"/>
    <p:sldId id="333" r:id="rId4"/>
    <p:sldId id="336" r:id="rId5"/>
    <p:sldId id="334" r:id="rId6"/>
    <p:sldId id="335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441" r:id="rId15"/>
    <p:sldId id="442" r:id="rId16"/>
    <p:sldId id="443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91" r:id="rId26"/>
    <p:sldId id="292" r:id="rId28"/>
    <p:sldId id="293" r:id="rId29"/>
    <p:sldId id="294" r:id="rId30"/>
    <p:sldId id="295" r:id="rId31"/>
    <p:sldId id="296" r:id="rId32"/>
    <p:sldId id="297" r:id="rId33"/>
    <p:sldId id="401" r:id="rId34"/>
    <p:sldId id="402" r:id="rId35"/>
    <p:sldId id="403" r:id="rId36"/>
    <p:sldId id="404" r:id="rId37"/>
    <p:sldId id="405" r:id="rId38"/>
    <p:sldId id="406" r:id="rId39"/>
    <p:sldId id="407" r:id="rId40"/>
    <p:sldId id="312" r:id="rId41"/>
    <p:sldId id="313" r:id="rId42"/>
    <p:sldId id="317" r:id="rId43"/>
    <p:sldId id="318" r:id="rId44"/>
    <p:sldId id="319" r:id="rId45"/>
    <p:sldId id="320" r:id="rId46"/>
    <p:sldId id="321" r:id="rId47"/>
    <p:sldId id="322" r:id="rId48"/>
    <p:sldId id="323" r:id="rId49"/>
    <p:sldId id="325" r:id="rId50"/>
    <p:sldId id="326" r:id="rId51"/>
    <p:sldId id="327" r:id="rId52"/>
    <p:sldId id="328" r:id="rId53"/>
    <p:sldId id="329" r:id="rId54"/>
    <p:sldId id="330" r:id="rId55"/>
    <p:sldId id="331" r:id="rId5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NG LI" initials="F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41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1" Type="http://schemas.openxmlformats.org/officeDocument/2006/relationships/commentAuthors" Target="commentAuthors.xml"/><Relationship Id="rId60" Type="http://schemas.openxmlformats.org/officeDocument/2006/relationships/tableStyles" Target="tableStyles.xml"/><Relationship Id="rId6" Type="http://schemas.openxmlformats.org/officeDocument/2006/relationships/slide" Target="slides/slide4.xml"/><Relationship Id="rId59" Type="http://schemas.openxmlformats.org/officeDocument/2006/relationships/viewProps" Target="viewProps.xml"/><Relationship Id="rId58" Type="http://schemas.openxmlformats.org/officeDocument/2006/relationships/presProps" Target="presProps.xml"/><Relationship Id="rId57" Type="http://schemas.openxmlformats.org/officeDocument/2006/relationships/handoutMaster" Target="handoutMasters/handoutMaster1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.tiff>
</file>

<file path=ppt/media/image10.png>
</file>

<file path=ppt/media/image11.png>
</file>

<file path=ppt/media/image12.png>
</file>

<file path=ppt/media/image13.jpeg>
</file>

<file path=ppt/media/image2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FLOW-MATIC</a:t>
            </a:r>
            <a:r>
              <a:rPr lang="zh-CN" altLang="en-US" dirty="0"/>
              <a:t>是面向过程的高级程序设计语言</a:t>
            </a:r>
            <a:r>
              <a:rPr lang="en-US" altLang="zh-CN" dirty="0"/>
              <a:t>COBOL</a:t>
            </a:r>
            <a:r>
              <a:rPr lang="zh-CN" altLang="en-US" dirty="0"/>
              <a:t>的前身。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8D6847-1175-3B44-8DA6-3474B9FA3A8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auto">
              <a:spcBef>
                <a:spcPts val="600"/>
              </a:spcBef>
              <a:spcAft>
                <a:spcPts val="600"/>
              </a:spcAft>
            </a:pPr>
            <a:r>
              <a:rPr lang="zh-CN" altLang="en-US" dirty="0">
                <a:solidFill>
                  <a:srgbClr val="FF0000"/>
                </a:solidFill>
              </a:rPr>
              <a:t>不断重复如下过程：取指令、执行指令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E3A6D2-6654-7B4C-8495-63D513FE29B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Maurice Wilkes</a:t>
            </a:r>
            <a:endParaRPr lang="zh-CN" altLang="en-US" dirty="0"/>
          </a:p>
          <a:p>
            <a:pPr lvl="1"/>
            <a:r>
              <a:rPr lang="zh-CN" altLang="en-US" dirty="0"/>
              <a:t>Mauchly和Eckert的培训班</a:t>
            </a:r>
            <a:endParaRPr lang="zh-CN" altLang="en-US" sz="2000" dirty="0"/>
          </a:p>
          <a:p>
            <a:pPr lvl="1"/>
            <a:r>
              <a:rPr lang="zh-CN" altLang="en-US" sz="2000" dirty="0"/>
              <a:t>第二位图灵奖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E3A6D2-6654-7B4C-8495-63D513FE29BF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PhAnim="0" showMasterSp="0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标题 2050"/>
          <p:cNvSpPr>
            <a:spLocks noGrp="1"/>
          </p:cNvSpPr>
          <p:nvPr>
            <p:ph type="ctrTitle"/>
          </p:nvPr>
        </p:nvSpPr>
        <p:spPr>
          <a:xfrm>
            <a:off x="3024717" y="3286125"/>
            <a:ext cx="8636000" cy="10382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lvl="0">
              <a:defRPr sz="4000" kern="12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2052" name="副标题 2051"/>
          <p:cNvSpPr>
            <a:spLocks noGrp="1"/>
          </p:cNvSpPr>
          <p:nvPr>
            <p:ph type="subTitle" idx="1"/>
          </p:nvPr>
        </p:nvSpPr>
        <p:spPr>
          <a:xfrm>
            <a:off x="3107267" y="4505960"/>
            <a:ext cx="8534400" cy="7667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0" lvl="0" indent="0" algn="r">
              <a:buNone/>
              <a:defRPr kern="1200">
                <a:latin typeface="幼圆" panose="02010509060101010101" charset="-122"/>
                <a:ea typeface="幼圆" panose="02010509060101010101" charset="-122"/>
              </a:defRPr>
            </a:lvl1pPr>
            <a:lvl2pPr marL="457200" lvl="1" indent="-457200" algn="ctr">
              <a:buNone/>
              <a:defRPr kern="1200"/>
            </a:lvl2pPr>
            <a:lvl3pPr marL="914400" lvl="2" indent="-914400" algn="ctr">
              <a:buNone/>
              <a:defRPr kern="1200"/>
            </a:lvl3pPr>
            <a:lvl4pPr marL="1371600" lvl="3" indent="-1371600" algn="ctr">
              <a:buNone/>
              <a:defRPr kern="1200"/>
            </a:lvl4pPr>
            <a:lvl5pPr marL="1828800" lvl="4" indent="-1828800" algn="ctr">
              <a:buNone/>
              <a:defRPr kern="1200"/>
            </a:lvl5pPr>
          </a:lstStyle>
          <a:p>
            <a:pPr lvl="0" fontAlgn="base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2053" name="日期占位符 2052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2054" name="页脚占位符 2053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endParaRPr lang="zh-CN" altLang="en-US"/>
          </a:p>
        </p:txBody>
      </p:sp>
      <p:sp>
        <p:nvSpPr>
          <p:cNvPr id="2055" name="灯片编号占位符 2054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2800" cy="908050"/>
          </a:xfrm>
        </p:spPr>
        <p:txBody>
          <a:bodyPr/>
          <a:lstStyle>
            <a:lvl1pPr>
              <a:defRPr sz="40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10972800" cy="494284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200">
                <a:latin typeface="幼圆" panose="02010509060101010101" charset="-122"/>
                <a:ea typeface="幼圆" panose="02010509060101010101" charset="-122"/>
              </a:defRPr>
            </a:lvl1pPr>
            <a:lvl2pPr>
              <a:lnSpc>
                <a:spcPct val="150000"/>
              </a:lnSpc>
              <a:defRPr sz="2800">
                <a:latin typeface="幼圆" panose="02010509060101010101" charset="-122"/>
                <a:ea typeface="幼圆" panose="02010509060101010101" charset="-122"/>
              </a:defRPr>
            </a:lvl2pPr>
            <a:lvl3pPr>
              <a:lnSpc>
                <a:spcPct val="150000"/>
              </a:lnSpc>
              <a:defRPr>
                <a:latin typeface="幼圆" panose="02010509060101010101" charset="-122"/>
                <a:ea typeface="幼圆" panose="02010509060101010101" charset="-122"/>
              </a:defRPr>
            </a:lvl3pPr>
            <a:lvl4pPr marL="1371600" indent="0">
              <a:lnSpc>
                <a:spcPct val="150000"/>
              </a:lnSpc>
              <a:buNone/>
              <a:defRPr>
                <a:latin typeface="幼圆" panose="02010509060101010101" charset="-122"/>
                <a:ea typeface="幼圆" panose="02010509060101010101" charset="-122"/>
              </a:defRPr>
            </a:lvl4pPr>
            <a:lvl5pPr>
              <a:lnSpc>
                <a:spcPct val="150000"/>
              </a:lnSpc>
              <a:defRPr>
                <a:latin typeface="幼圆" panose="02010509060101010101" charset="-122"/>
                <a:ea typeface="幼圆" panose="02010509060101010101" charset="-122"/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  <a:endParaRPr lang="zh-CN" altLang="en-US" strike="noStrike" noProof="1"/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1027" name="Rectangle 4"/>
          <p:cNvSpPr>
            <a:spLocks noGrp="1"/>
          </p:cNvSpPr>
          <p:nvPr>
            <p:ph type="body" idx="13"/>
          </p:nvPr>
        </p:nvSpPr>
        <p:spPr>
          <a:xfrm>
            <a:off x="609600" y="1114425"/>
            <a:ext cx="11258551" cy="52451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normAutofit/>
          </a:bodyPr>
          <a:p>
            <a:pPr lvl="0" fontAlgn="base"/>
            <a:r>
              <a:rPr lang="en-US" altLang="zh-CN" strike="noStrike" noProof="1" dirty="0"/>
              <a:t>Click to edit Master text styles</a:t>
            </a:r>
            <a:endParaRPr lang="en-US" altLang="zh-CN" strike="noStrike" noProof="1" dirty="0"/>
          </a:p>
          <a:p>
            <a:pPr lvl="1" indent="-285750" fontAlgn="base"/>
            <a:r>
              <a:rPr lang="en-US" altLang="zh-CN" strike="noStrike" noProof="1" dirty="0"/>
              <a:t>Second level</a:t>
            </a:r>
            <a:endParaRPr lang="en-US" altLang="zh-CN" strike="noStrike" noProof="1" dirty="0"/>
          </a:p>
          <a:p>
            <a:pPr lvl="2" indent="-228600" fontAlgn="base"/>
            <a:r>
              <a:rPr lang="en-US" altLang="zh-CN" strike="noStrike" noProof="1" dirty="0"/>
              <a:t>Third level</a:t>
            </a:r>
            <a:endParaRPr lang="en-US" altLang="zh-CN" strike="noStrike" noProof="1" dirty="0"/>
          </a:p>
          <a:p>
            <a:pPr lvl="3" indent="-228600" fontAlgn="base"/>
            <a:r>
              <a:rPr lang="en-US" altLang="zh-CN" strike="noStrike" noProof="1" dirty="0"/>
              <a:t>Fourth level</a:t>
            </a:r>
            <a:endParaRPr lang="en-US" altLang="zh-CN" strike="noStrike" noProof="1" dirty="0"/>
          </a:p>
          <a:p>
            <a:pPr lvl="4" indent="-228600" fontAlgn="base"/>
            <a:r>
              <a:rPr lang="en-US" altLang="zh-CN" strike="noStrike" noProof="1" dirty="0"/>
              <a:t>Fifth level</a:t>
            </a:r>
            <a:endParaRPr lang="en-US" altLang="zh-CN" strike="noStrike" noProof="1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标题 1026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2800" cy="93154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8" name="文本占位符 1027"/>
          <p:cNvSpPr>
            <a:spLocks noGrp="1"/>
          </p:cNvSpPr>
          <p:nvPr>
            <p:ph type="body"/>
          </p:nvPr>
        </p:nvSpPr>
        <p:spPr>
          <a:xfrm>
            <a:off x="609600" y="1278890"/>
            <a:ext cx="10972800" cy="489394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normAutofit/>
          </a:bodyPr>
          <a:lstStyle/>
          <a:p>
            <a:pPr lvl="0" indent="-3429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9" name="日期占位符 1028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30" name="页脚占位符 1029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1" name="灯片编号占位符 1030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>
    <p:fade/>
  </p:transition>
  <p:hf sldNum="0" hdr="0" ftr="0" dt="0"/>
  <p:txStyles>
    <p:titleStyle>
      <a:lvl1pPr marL="0" lvl="0" indent="0" algn="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None/>
        <a:defRPr sz="36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幼圆" panose="02010509060101010101" charset="-122"/>
          <a:ea typeface="幼圆" panose="02010509060101010101" charset="-122"/>
          <a:cs typeface="+mn-cs"/>
        </a:defRPr>
      </a:lvl1pPr>
      <a:lvl2pPr marL="742950" lvl="1" indent="-28575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幼圆" panose="02010509060101010101" charset="-122"/>
          <a:ea typeface="幼圆" panose="02010509060101010101" charset="-122"/>
          <a:cs typeface="+mn-cs"/>
        </a:defRPr>
      </a:lvl2pPr>
      <a:lvl3pPr marL="1143000" lvl="2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幼圆" panose="02010509060101010101" charset="-122"/>
          <a:ea typeface="幼圆" panose="02010509060101010101" charset="-122"/>
          <a:cs typeface="+mn-cs"/>
        </a:defRPr>
      </a:lvl3pPr>
      <a:lvl4pPr marL="1600200" lvl="3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–"/>
        <a:defRPr sz="1600" b="0" i="0" u="none" kern="1200" baseline="0">
          <a:solidFill>
            <a:schemeClr val="tx1"/>
          </a:solidFill>
          <a:latin typeface="幼圆" panose="02010509060101010101" charset="-122"/>
          <a:ea typeface="幼圆" panose="02010509060101010101" charset="-122"/>
          <a:cs typeface="+mn-cs"/>
        </a:defRPr>
      </a:lvl4pPr>
      <a:lvl5pPr marL="2057400" lvl="4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幼圆" panose="02010509060101010101" charset="-122"/>
          <a:ea typeface="幼圆" panose="02010509060101010101" charset="-122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image" Target="../media/image8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标题 1"/>
          <p:cNvSpPr>
            <a:spLocks noGrp="1"/>
          </p:cNvSpPr>
          <p:nvPr>
            <p:ph type="title"/>
          </p:nvPr>
        </p:nvSpPr>
        <p:spPr/>
        <p:txBody>
          <a:bodyPr anchor="b"/>
          <a:p>
            <a:r>
              <a:rPr lang="zh-CN" altLang="en-US">
                <a:latin typeface="微软雅黑 Light" panose="020B0502040204020203" charset="-122"/>
                <a:ea typeface="微软雅黑 Light" panose="020B0502040204020203" charset="-122"/>
                <a:cs typeface="MS PGothic" panose="020B0600070205080204" charset="-128"/>
              </a:rPr>
              <a:t>操作系统</a:t>
            </a:r>
            <a:r>
              <a:rPr lang="en-US" altLang="zh-CN">
                <a:latin typeface="微软雅黑 Light" panose="020B0502040204020203" charset="-122"/>
                <a:ea typeface="微软雅黑 Light" panose="020B0502040204020203" charset="-122"/>
                <a:cs typeface="MS PGothic" panose="020B0600070205080204" charset="-128"/>
              </a:rPr>
              <a:t>--</a:t>
            </a:r>
            <a:r>
              <a:rPr lang="zh-CN" altLang="en-US">
                <a:latin typeface="微软雅黑 Light" panose="020B0502040204020203" charset="-122"/>
                <a:ea typeface="微软雅黑 Light" panose="020B0502040204020203" charset="-122"/>
                <a:cs typeface="MS PGothic" panose="020B0600070205080204" charset="-128"/>
              </a:rPr>
              <a:t>课程</a:t>
            </a:r>
            <a:endParaRPr lang="en-US" altLang="zh-CN">
              <a:latin typeface="微软雅黑 Light" panose="020B0502040204020203" charset="-122"/>
              <a:ea typeface="微软雅黑 Light" panose="020B0502040204020203" charset="-122"/>
              <a:cs typeface="MS PGothic" panose="020B0600070205080204" charset="-128"/>
            </a:endParaRPr>
          </a:p>
        </p:txBody>
      </p:sp>
      <p:sp>
        <p:nvSpPr>
          <p:cNvPr id="10243" name="文本占位符 2"/>
          <p:cNvSpPr>
            <a:spLocks noGrp="1"/>
          </p:cNvSpPr>
          <p:nvPr>
            <p:ph type="body" idx="13"/>
          </p:nvPr>
        </p:nvSpPr>
        <p:spPr>
          <a:xfrm>
            <a:off x="609600" y="1114425"/>
            <a:ext cx="10973435" cy="5245100"/>
          </a:xfrm>
        </p:spPr>
        <p:txBody>
          <a:bodyPr anchor="t">
            <a:normAutofit lnSpcReduction="10000"/>
          </a:bodyPr>
          <a:p>
            <a:r>
              <a:rPr lang="zh-CN" altLang="en-US" sz="2800"/>
              <a:t>操作系统</a:t>
            </a:r>
            <a:r>
              <a:rPr lang="zh-CN" altLang="en-US"/>
              <a:t> </a:t>
            </a:r>
            <a:endParaRPr lang="zh-CN" altLang="en-US"/>
          </a:p>
          <a:p>
            <a:pPr lvl="1"/>
            <a:r>
              <a:rPr lang="zh-CN" altLang="en-US" sz="2400"/>
              <a:t>如何教与学，挑战</a:t>
            </a:r>
            <a:endParaRPr lang="zh-CN" altLang="en-US" sz="2400"/>
          </a:p>
          <a:p>
            <a:pPr lvl="1"/>
            <a:r>
              <a:rPr lang="zh-CN" altLang="en-US" sz="2400"/>
              <a:t>原理：课堂，作业</a:t>
            </a:r>
            <a:endParaRPr lang="zh-CN" altLang="en-US" sz="2400"/>
          </a:p>
          <a:p>
            <a:pPr lvl="1"/>
            <a:r>
              <a:rPr lang="zh-CN" altLang="en-US" sz="2400"/>
              <a:t>实验</a:t>
            </a:r>
            <a:endParaRPr lang="zh-CN" altLang="en-US" sz="2400"/>
          </a:p>
          <a:p>
            <a:pPr lvl="1"/>
            <a:r>
              <a:rPr lang="zh-CN" altLang="en-US" sz="2400"/>
              <a:t>课程设计</a:t>
            </a:r>
            <a:endParaRPr lang="zh-CN" altLang="en-US" sz="2400"/>
          </a:p>
          <a:p>
            <a:r>
              <a:rPr lang="zh-CN" altLang="en-US" sz="2800"/>
              <a:t>联系方式</a:t>
            </a:r>
            <a:endParaRPr lang="zh-CN" altLang="en-US" sz="2800"/>
          </a:p>
          <a:p>
            <a:pPr lvl="1"/>
            <a:r>
              <a:rPr lang="zh-CN" altLang="en-US" sz="2400"/>
              <a:t>yxq@sdu.edu.cn，15265257099</a:t>
            </a:r>
            <a:endParaRPr lang="zh-CN" altLang="en-US" sz="2400"/>
          </a:p>
          <a:p>
            <a:r>
              <a:rPr lang="zh-CN" altLang="en-US" sz="2800"/>
              <a:t>教学大纲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/>
              <a:t>计算过程的形式化描述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055624"/>
            <a:ext cx="10972800" cy="5156200"/>
          </a:xfrm>
        </p:spPr>
        <p:txBody>
          <a:bodyPr>
            <a:normAutofit fontScale="97500" lnSpcReduction="10000"/>
          </a:bodyPr>
          <a:lstStyle/>
          <a:p>
            <a:pPr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sz="3200" dirty="0">
                <a:cs typeface="幼圆" panose="02010509060101010101" charset="-122"/>
                <a:sym typeface="+mn-ea"/>
              </a:rPr>
              <a:t>人的计算过程</a:t>
            </a:r>
            <a:endParaRPr lang="zh-CN" altLang="en-US" sz="3200" dirty="0">
              <a:cs typeface="幼圆" panose="02010509060101010101" charset="-122"/>
              <a:sym typeface="+mn-ea"/>
            </a:endParaRPr>
          </a:p>
          <a:p>
            <a:pPr lvl="1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en-US" altLang="zh-CN" dirty="0" err="1">
                <a:cs typeface="幼圆" panose="02010509060101010101" charset="-122"/>
                <a:sym typeface="+mn-ea"/>
              </a:rPr>
              <a:t>分析人们用笔在纸上进行的演算过程</a:t>
            </a:r>
            <a:endParaRPr lang="en-US" altLang="zh-CN" dirty="0" err="1">
              <a:cs typeface="幼圆" panose="02010509060101010101" charset="-122"/>
              <a:sym typeface="+mn-ea"/>
            </a:endParaRPr>
          </a:p>
          <a:p>
            <a:pPr lvl="1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en-US" altLang="zh-CN" dirty="0" err="1">
                <a:cs typeface="幼圆" panose="02010509060101010101" charset="-122"/>
                <a:sym typeface="+mn-ea"/>
              </a:rPr>
              <a:t>把计算归结为</a:t>
            </a:r>
            <a:r>
              <a:rPr lang="zh-CN" altLang="en-US" dirty="0">
                <a:cs typeface="幼圆" panose="02010509060101010101" charset="-122"/>
                <a:sym typeface="+mn-ea"/>
              </a:rPr>
              <a:t>一组简单、基本、确定的</a:t>
            </a:r>
            <a:r>
              <a:rPr lang="en-US" altLang="zh-CN" dirty="0" err="1">
                <a:cs typeface="幼圆" panose="02010509060101010101" charset="-122"/>
                <a:sym typeface="+mn-ea"/>
              </a:rPr>
              <a:t>操作</a:t>
            </a:r>
            <a:endParaRPr lang="zh-CN" altLang="en-US" dirty="0">
              <a:cs typeface="幼圆" panose="02010509060101010101" charset="-122"/>
              <a:sym typeface="+mn-ea"/>
            </a:endParaRPr>
          </a:p>
          <a:p>
            <a:pPr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cs typeface="幼圆" panose="02010509060101010101" charset="-122"/>
                <a:sym typeface="+mn-ea"/>
              </a:rPr>
              <a:t>基本操作</a:t>
            </a:r>
            <a:endParaRPr lang="zh-CN" altLang="en-US" sz="3300" dirty="0">
              <a:cs typeface="幼圆" panose="02010509060101010101" charset="-122"/>
              <a:sym typeface="+mn-ea"/>
            </a:endParaRPr>
          </a:p>
          <a:p>
            <a:pPr lvl="1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cs typeface="幼圆" panose="02010509060101010101" charset="-122"/>
                <a:sym typeface="+mn-ea"/>
              </a:rPr>
              <a:t>在纸上当前位置读或写某个符号</a:t>
            </a:r>
            <a:endParaRPr lang="zh-CN" altLang="en-US" dirty="0">
              <a:cs typeface="幼圆" panose="02010509060101010101" charset="-122"/>
              <a:sym typeface="+mn-ea"/>
            </a:endParaRPr>
          </a:p>
          <a:p>
            <a:pPr lvl="1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cs typeface="幼圆" panose="02010509060101010101" charset="-122"/>
                <a:sym typeface="+mn-ea"/>
              </a:rPr>
              <a:t>注意力从一个位置移到另一个位置</a:t>
            </a:r>
            <a:endParaRPr lang="zh-CN" altLang="en-US" dirty="0">
              <a:cs typeface="幼圆" panose="02010509060101010101" charset="-122"/>
              <a:sym typeface="+mn-ea"/>
            </a:endParaRPr>
          </a:p>
          <a:p>
            <a:pPr lvl="1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cs typeface="幼圆" panose="02010509060101010101" charset="-122"/>
                <a:sym typeface="+mn-ea"/>
              </a:rPr>
              <a:t>计算过程中的状态</a:t>
            </a:r>
            <a:endParaRPr lang="zh-CN" altLang="en-US" dirty="0">
              <a:cs typeface="幼圆" panose="02010509060101010101" charset="-122"/>
              <a:sym typeface="+mn-ea"/>
            </a:endParaRPr>
          </a:p>
          <a:p>
            <a:pPr lvl="1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cs typeface="幼圆" panose="02010509060101010101" charset="-122"/>
                <a:sym typeface="+mn-ea"/>
              </a:rPr>
              <a:t>运算规则：根据当前状态和读入的符号，决定下一个状态</a:t>
            </a:r>
            <a:endParaRPr lang="en-US" altLang="zh-CN" sz="2900" dirty="0">
              <a:cs typeface="幼圆" panose="02010509060101010101" charset="-122"/>
              <a:sym typeface="+mn-ea"/>
            </a:endParaRPr>
          </a:p>
        </p:txBody>
      </p:sp>
      <p:pic>
        <p:nvPicPr>
          <p:cNvPr id="2" name="图片 1" descr="10096448-e21c25ff18461a6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45315" y="3205821"/>
            <a:ext cx="3437085" cy="2149154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/>
              <a:t>图灵机</a:t>
            </a:r>
            <a:r>
              <a:rPr lang="zh-CN" altLang="en-US" dirty="0"/>
              <a:t>（</a:t>
            </a:r>
            <a:r>
              <a:rPr lang="en-US" altLang="zh-CN" dirty="0"/>
              <a:t>Turing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，</a:t>
            </a:r>
            <a:r>
              <a:rPr lang="en-US" altLang="zh-CN" dirty="0"/>
              <a:t>TM</a:t>
            </a:r>
            <a:r>
              <a:rPr lang="zh-CN" altLang="en-US" dirty="0"/>
              <a:t>）</a:t>
            </a:r>
            <a:r>
              <a:rPr lang="zh-CN" altLang="en-US" sz="4000" dirty="0"/>
              <a:t>架构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0235" y="1180465"/>
            <a:ext cx="10972165" cy="5053330"/>
          </a:xfrm>
        </p:spPr>
        <p:txBody>
          <a:bodyPr>
            <a:noAutofit/>
          </a:bodyPr>
          <a:lstStyle/>
          <a:p>
            <a:pPr algn="just">
              <a:spcBef>
                <a:spcPts val="20"/>
              </a:spcBef>
              <a:spcAft>
                <a:spcPts val="0"/>
              </a:spcAft>
            </a:pPr>
            <a:r>
              <a:rPr lang="zh-CN" altLang="en-US" b="1" dirty="0" err="1">
                <a:solidFill>
                  <a:srgbClr val="0066CC"/>
                </a:solidFill>
                <a:sym typeface="+mn-ea"/>
              </a:rPr>
              <a:t>存储带</a:t>
            </a:r>
            <a:r>
              <a:rPr lang="en-US" altLang="zh-CN" b="1" dirty="0" err="1">
                <a:solidFill>
                  <a:srgbClr val="0066CC"/>
                </a:solidFill>
                <a:sym typeface="+mn-ea"/>
              </a:rPr>
              <a:t>TAPE</a:t>
            </a:r>
            <a:r>
              <a:rPr lang="zh-CN" altLang="en-US" dirty="0">
                <a:sym typeface="+mn-ea"/>
              </a:rPr>
              <a:t>：无限长的分格纸带，</a:t>
            </a:r>
            <a:r>
              <a:rPr lang="en-US" altLang="zh-CN" dirty="0" err="1">
                <a:sym typeface="+mn-ea"/>
              </a:rPr>
              <a:t>存放输入或输出的字符</a:t>
            </a:r>
            <a:endParaRPr lang="en-US" altLang="zh-CN" dirty="0"/>
          </a:p>
          <a:p>
            <a:pPr algn="just">
              <a:spcBef>
                <a:spcPts val="20"/>
              </a:spcBef>
              <a:spcAft>
                <a:spcPts val="0"/>
              </a:spcAft>
            </a:pPr>
            <a:r>
              <a:rPr lang="en-US" altLang="zh-CN" b="1" dirty="0" err="1">
                <a:solidFill>
                  <a:srgbClr val="0066CC"/>
                </a:solidFill>
                <a:sym typeface="+mn-ea"/>
              </a:rPr>
              <a:t>读写头HEAD</a:t>
            </a:r>
            <a:r>
              <a:rPr lang="zh-CN" altLang="en-US" dirty="0">
                <a:sym typeface="+mn-ea"/>
              </a:rPr>
              <a:t>：</a:t>
            </a:r>
            <a:r>
              <a:rPr lang="en-US" altLang="zh-CN" dirty="0" err="1">
                <a:sym typeface="+mn-ea"/>
              </a:rPr>
              <a:t>纸带上执行左移、右移</a:t>
            </a:r>
            <a:r>
              <a:rPr lang="zh-CN" altLang="en-US" dirty="0">
                <a:sym typeface="+mn-ea"/>
              </a:rPr>
              <a:t>、静止、</a:t>
            </a:r>
            <a:r>
              <a:rPr lang="en-US" altLang="zh-CN" dirty="0" err="1">
                <a:sym typeface="+mn-ea"/>
              </a:rPr>
              <a:t>读、写</a:t>
            </a:r>
            <a:r>
              <a:rPr lang="zh-CN" altLang="en-US" dirty="0">
                <a:sym typeface="+mn-ea"/>
              </a:rPr>
              <a:t>操作</a:t>
            </a:r>
            <a:endParaRPr lang="en-US" altLang="zh-CN" dirty="0"/>
          </a:p>
          <a:p>
            <a:pPr algn="just">
              <a:spcBef>
                <a:spcPts val="20"/>
              </a:spcBef>
              <a:spcAft>
                <a:spcPts val="0"/>
              </a:spcAft>
            </a:pPr>
            <a:r>
              <a:rPr lang="en-US" altLang="zh-CN" b="1" dirty="0">
                <a:solidFill>
                  <a:srgbClr val="0066CC"/>
                </a:solidFill>
                <a:sym typeface="+mn-ea"/>
              </a:rPr>
              <a:t>状态寄存器</a:t>
            </a:r>
            <a:r>
              <a:rPr lang="zh-CN" altLang="en-US" dirty="0">
                <a:sym typeface="+mn-ea"/>
              </a:rPr>
              <a:t>：</a:t>
            </a:r>
            <a:r>
              <a:rPr lang="en-US" altLang="zh-CN" dirty="0" err="1">
                <a:sym typeface="+mn-ea"/>
              </a:rPr>
              <a:t>保存图灵机当前状态</a:t>
            </a:r>
            <a:endParaRPr lang="en-US" altLang="zh-CN" dirty="0"/>
          </a:p>
          <a:p>
            <a:pPr algn="just">
              <a:spcBef>
                <a:spcPts val="20"/>
              </a:spcBef>
              <a:spcAft>
                <a:spcPts val="0"/>
              </a:spcAft>
            </a:pPr>
            <a:r>
              <a:rPr lang="en-US" altLang="zh-CN" b="1" dirty="0" err="1">
                <a:solidFill>
                  <a:srgbClr val="0066CC"/>
                </a:solidFill>
                <a:sym typeface="+mn-ea"/>
              </a:rPr>
              <a:t>控制规则</a:t>
            </a:r>
            <a:r>
              <a:rPr lang="zh-CN" altLang="en-US" b="1" dirty="0">
                <a:solidFill>
                  <a:srgbClr val="0066CC"/>
                </a:solidFill>
                <a:sym typeface="+mn-ea"/>
              </a:rPr>
              <a:t>表</a:t>
            </a:r>
            <a:r>
              <a:rPr lang="zh-CN" altLang="en-US" dirty="0">
                <a:sym typeface="+mn-ea"/>
              </a:rPr>
              <a:t>：相当于程序</a:t>
            </a:r>
            <a:endParaRPr lang="zh-CN" altLang="en-US" sz="2700" dirty="0">
              <a:sym typeface="+mn-ea"/>
            </a:endParaRPr>
          </a:p>
          <a:p>
            <a:pPr lvl="1" algn="just"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根据当前状态和读写头内容</a:t>
            </a:r>
            <a:endParaRPr lang="zh-CN" altLang="en-US" dirty="0">
              <a:sym typeface="+mn-ea"/>
            </a:endParaRPr>
          </a:p>
          <a:p>
            <a:pPr lvl="1" algn="just"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决定新状态</a:t>
            </a:r>
            <a:endParaRPr lang="zh-CN" altLang="en-US" dirty="0">
              <a:sym typeface="+mn-ea"/>
            </a:endParaRPr>
          </a:p>
        </p:txBody>
      </p:sp>
      <p:pic>
        <p:nvPicPr>
          <p:cNvPr id="2" name="图片 1" descr="C:/Users/desktop/AppData/Local/Temp/picturecompress_20210908094515/output_1.pngoutput_1"/>
          <p:cNvPicPr>
            <a:picLocks noChangeAspect="1"/>
          </p:cNvPicPr>
          <p:nvPr/>
        </p:nvPicPr>
        <p:blipFill>
          <a:blip r:embed="rId1"/>
          <a:srcRect l="61419" t="24861" r="15383" b="30638"/>
          <a:stretch>
            <a:fillRect/>
          </a:stretch>
        </p:blipFill>
        <p:spPr>
          <a:xfrm>
            <a:off x="5998845" y="3394710"/>
            <a:ext cx="5656580" cy="30575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图灵机的运行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965" y="1183005"/>
            <a:ext cx="10973435" cy="5053330"/>
          </a:xfrm>
        </p:spPr>
        <p:txBody>
          <a:bodyPr>
            <a:normAutofit fontScale="90000"/>
          </a:bodyPr>
          <a:lstStyle/>
          <a:p>
            <a:pPr algn="just">
              <a:lnSpc>
                <a:spcPct val="16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初始化</a:t>
            </a:r>
            <a:endParaRPr lang="zh-CN" altLang="en-US" dirty="0">
              <a:sym typeface="+mn-ea"/>
            </a:endParaRPr>
          </a:p>
          <a:p>
            <a:pPr lvl="1" algn="just">
              <a:lnSpc>
                <a:spcPct val="16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图灵机初始状态、读写头初始位置、输入纸带内容</a:t>
            </a:r>
            <a:endParaRPr lang="en-US" altLang="zh-CN" dirty="0">
              <a:sym typeface="+mn-ea"/>
            </a:endParaRPr>
          </a:p>
          <a:p>
            <a:pPr algn="just">
              <a:lnSpc>
                <a:spcPct val="16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运行</a:t>
            </a:r>
            <a:endParaRPr lang="zh-CN" altLang="en-US" dirty="0">
              <a:sym typeface="+mn-ea"/>
            </a:endParaRPr>
          </a:p>
          <a:p>
            <a:pPr lvl="1" algn="just">
              <a:lnSpc>
                <a:spcPct val="16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依据当前状态、输入和规则表，决定输出和新的状态</a:t>
            </a:r>
            <a:endParaRPr lang="zh-CN" altLang="en-US" dirty="0">
              <a:sym typeface="+mn-ea"/>
            </a:endParaRPr>
          </a:p>
          <a:p>
            <a:pPr lvl="1" algn="just">
              <a:lnSpc>
                <a:spcPct val="16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直到进入停机状态</a:t>
            </a:r>
            <a:endParaRPr lang="en-US" altLang="zh-CN" dirty="0">
              <a:sym typeface="+mn-ea"/>
            </a:endParaRPr>
          </a:p>
          <a:p>
            <a:pPr algn="just">
              <a:lnSpc>
                <a:spcPct val="16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停机状态</a:t>
            </a:r>
            <a:endParaRPr lang="zh-CN" altLang="en-US" dirty="0">
              <a:sym typeface="+mn-ea"/>
            </a:endParaRPr>
          </a:p>
          <a:p>
            <a:pPr lvl="1" algn="just">
              <a:lnSpc>
                <a:spcPct val="16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纸带的内容就是图灵机的输出</a:t>
            </a:r>
            <a:endParaRPr lang="zh-CN" altLang="en-US" dirty="0"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实例：一进制加法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一进制加法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/>
              <a:t>“111”表示3，“1111”表示4，那么3+4为“1111111”</a:t>
            </a:r>
            <a:endParaRPr lang="zh-CN" altLang="en-US"/>
          </a:p>
          <a:p>
            <a:r>
              <a:rPr lang="zh-CN" altLang="en-US"/>
              <a:t>存储带上初始的内容记录了加数和被加数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图灵机工作</a:t>
            </a:r>
            <a:r>
              <a:rPr lang="zh-CN" altLang="en-US"/>
              <a:t>完成后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6" name="图片 5" descr="C:/Users/desktop/AppData/Local/Temp/picturecompress_20210908100947/output_1.pngoutput_1"/>
          <p:cNvPicPr>
            <a:picLocks noChangeAspect="1"/>
          </p:cNvPicPr>
          <p:nvPr/>
        </p:nvPicPr>
        <p:blipFill>
          <a:blip r:embed="rId1"/>
          <a:srcRect l="55875" t="54926" r="8036" b="37384"/>
          <a:stretch>
            <a:fillRect/>
          </a:stretch>
        </p:blipFill>
        <p:spPr>
          <a:xfrm>
            <a:off x="1043305" y="3672205"/>
            <a:ext cx="8799830" cy="722630"/>
          </a:xfrm>
          <a:prstGeom prst="rect">
            <a:avLst/>
          </a:prstGeom>
        </p:spPr>
      </p:pic>
      <p:pic>
        <p:nvPicPr>
          <p:cNvPr id="7" name="图片 6" descr="C:/Users/desktop/AppData/Local/Temp/picturecompress_20210908100947/output_1.pngoutput_1"/>
          <p:cNvPicPr>
            <a:picLocks noChangeAspect="1"/>
          </p:cNvPicPr>
          <p:nvPr/>
        </p:nvPicPr>
        <p:blipFill>
          <a:blip r:embed="rId1"/>
          <a:srcRect l="55875" t="72911" r="8036" b="19020"/>
          <a:stretch>
            <a:fillRect/>
          </a:stretch>
        </p:blipFill>
        <p:spPr>
          <a:xfrm>
            <a:off x="1043305" y="5343525"/>
            <a:ext cx="8799830" cy="69469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实例：一进制加法的</a:t>
            </a:r>
            <a:r>
              <a:rPr lang="zh-CN" altLang="en-US">
                <a:sym typeface="+mn-ea"/>
              </a:rPr>
              <a:t>实现</a:t>
            </a:r>
            <a:endParaRPr lang="zh-CN" altLang="en-US">
              <a:sym typeface="+mn-ea"/>
            </a:endParaRPr>
          </a:p>
        </p:txBody>
      </p:sp>
      <p:pic>
        <p:nvPicPr>
          <p:cNvPr id="4" name="图片 3" descr="C:/Users/desktop/AppData/Local/Temp/picturecompress_20210908101545/output_1.pngoutput_1"/>
          <p:cNvPicPr>
            <a:picLocks noChangeAspect="1"/>
          </p:cNvPicPr>
          <p:nvPr/>
        </p:nvPicPr>
        <p:blipFill>
          <a:blip r:embed="rId1"/>
          <a:srcRect l="56544" t="9445" r="8414" b="13475"/>
          <a:stretch>
            <a:fillRect/>
          </a:stretch>
        </p:blipFill>
        <p:spPr>
          <a:xfrm>
            <a:off x="1174750" y="1296670"/>
            <a:ext cx="9902825" cy="52959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dirty="0">
                <a:sym typeface="+mn-ea"/>
              </a:rPr>
              <a:t>通用图灵机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algn="just">
              <a:lnSpc>
                <a:spcPct val="140000"/>
              </a:lnSpc>
            </a:pPr>
            <a:r>
              <a:rPr lang="zh-CN" altLang="en-US" sz="3200" dirty="0">
                <a:sym typeface="+mn-ea"/>
              </a:rPr>
              <a:t>通用图灵机（</a:t>
            </a:r>
            <a:r>
              <a:rPr lang="en-US" altLang="zh-CN" sz="3200" dirty="0">
                <a:sym typeface="+mn-ea"/>
              </a:rPr>
              <a:t>Universal</a:t>
            </a:r>
            <a:r>
              <a:rPr lang="zh-CN" altLang="en-US" sz="3200" dirty="0">
                <a:sym typeface="+mn-ea"/>
              </a:rPr>
              <a:t> </a:t>
            </a:r>
            <a:r>
              <a:rPr lang="en-US" altLang="zh-CN" sz="3200" dirty="0">
                <a:sym typeface="+mn-ea"/>
              </a:rPr>
              <a:t>Turing</a:t>
            </a:r>
            <a:r>
              <a:rPr lang="zh-CN" altLang="en-US" sz="3200" dirty="0">
                <a:sym typeface="+mn-ea"/>
              </a:rPr>
              <a:t> </a:t>
            </a:r>
            <a:r>
              <a:rPr lang="en-US" altLang="zh-CN" sz="3200" dirty="0">
                <a:sym typeface="+mn-ea"/>
              </a:rPr>
              <a:t>Machine,</a:t>
            </a:r>
            <a:r>
              <a:rPr lang="zh-CN" altLang="en-US" sz="3200" dirty="0">
                <a:sym typeface="+mn-ea"/>
              </a:rPr>
              <a:t> </a:t>
            </a:r>
            <a:r>
              <a:rPr lang="en-US" altLang="zh-CN" sz="3200" dirty="0">
                <a:sym typeface="+mn-ea"/>
              </a:rPr>
              <a:t>UTM</a:t>
            </a:r>
            <a:r>
              <a:rPr lang="zh-CN" altLang="en-US" sz="3200" dirty="0">
                <a:sym typeface="+mn-ea"/>
              </a:rPr>
              <a:t>）</a:t>
            </a:r>
            <a:endParaRPr lang="zh-CN" altLang="en-US" sz="3200" dirty="0">
              <a:sym typeface="+mn-ea"/>
            </a:endParaRPr>
          </a:p>
          <a:p>
            <a:pPr lvl="1" algn="just">
              <a:lnSpc>
                <a:spcPct val="140000"/>
              </a:lnSpc>
            </a:pPr>
            <a:r>
              <a:rPr lang="zh-CN" altLang="en-US" sz="2800" dirty="0">
                <a:sym typeface="+mn-ea"/>
              </a:rPr>
              <a:t>一台可以将任意图灵机及其输入作为输入的图灵机</a:t>
            </a:r>
            <a:endParaRPr lang="zh-CN" altLang="en-US" sz="2800" dirty="0">
              <a:sym typeface="+mn-ea"/>
            </a:endParaRPr>
          </a:p>
          <a:p>
            <a:pPr lvl="1" algn="just">
              <a:lnSpc>
                <a:spcPct val="140000"/>
              </a:lnSpc>
            </a:pPr>
            <a:r>
              <a:rPr lang="zh-CN" altLang="en-US">
                <a:sym typeface="+mn-ea"/>
              </a:rPr>
              <a:t>通用图灵机也是图灵机</a:t>
            </a:r>
            <a:endParaRPr lang="zh-CN" altLang="en-US">
              <a:sym typeface="+mn-ea"/>
            </a:endParaRPr>
          </a:p>
          <a:p>
            <a:pPr lvl="1" algn="just">
              <a:lnSpc>
                <a:spcPct val="140000"/>
              </a:lnSpc>
            </a:pPr>
            <a:r>
              <a:rPr lang="zh-CN" altLang="en-US"/>
              <a:t>例：x*(y+z)</a:t>
            </a:r>
            <a:endParaRPr lang="zh-CN" altLang="en-US"/>
          </a:p>
          <a:p>
            <a:r>
              <a:rPr lang="zh-CN" altLang="en-US" dirty="0">
                <a:sym typeface="+mn-ea"/>
              </a:rPr>
              <a:t>存储程序架构</a:t>
            </a:r>
            <a:r>
              <a:rPr lang="en-US" altLang="zh-CN" dirty="0">
                <a:sym typeface="+mn-ea"/>
              </a:rPr>
              <a:t>(</a:t>
            </a:r>
            <a:r>
              <a:rPr lang="zh-CN" altLang="en-US" dirty="0">
                <a:sym typeface="+mn-ea"/>
              </a:rPr>
              <a:t>冯・诺依曼模型</a:t>
            </a:r>
            <a:r>
              <a:rPr lang="en-US" altLang="zh-CN" dirty="0">
                <a:sym typeface="+mn-ea"/>
              </a:rPr>
              <a:t>)</a:t>
            </a:r>
            <a:r>
              <a:rPr lang="zh-CN" altLang="en-US" dirty="0">
                <a:sym typeface="+mn-ea"/>
              </a:rPr>
              <a:t>思想的原点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操作系统可以看做一台通用图灵机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参考文献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>
                <a:sym typeface="+mn-ea"/>
              </a:rPr>
              <a:t>图灵机：https://baike.baidu.com/item/图灵机/2112989?fr=aladdin</a:t>
            </a:r>
            <a:endParaRPr lang="zh-CN" altLang="en-US" sz="2400"/>
          </a:p>
          <a:p>
            <a:r>
              <a:rPr lang="zh-CN" altLang="en-US" sz="2400">
                <a:sym typeface="+mn-ea"/>
              </a:rPr>
              <a:t>罗琼主编；杨微副主编；卢青华，张莉娜，袁丽娜，陈孝如参编．计算机科学导论：北京邮电大学出版社，2016.08：第36页</a:t>
            </a:r>
            <a:endParaRPr lang="zh-CN" altLang="en-US" sz="2400"/>
          </a:p>
          <a:p>
            <a:r>
              <a:rPr lang="zh-CN" altLang="en-US" sz="2400">
                <a:sym typeface="+mn-ea"/>
              </a:rPr>
              <a:t>图灵：https://baike.baidu.com/item/艾伦·麦席森·图灵/3940576</a:t>
            </a:r>
            <a:endParaRPr lang="zh-CN" altLang="en-US" sz="2400"/>
          </a:p>
          <a:p>
            <a:r>
              <a:rPr lang="zh-CN" altLang="en-US" sz="2400">
                <a:sym typeface="+mn-ea"/>
              </a:rPr>
              <a:t>图灵小传：尼克，人工智能简史，北京：人米邮电出版社，2018</a:t>
            </a:r>
            <a:endParaRPr lang="zh-CN" altLang="en-US" sz="2400"/>
          </a:p>
          <a:p>
            <a:r>
              <a:rPr lang="zh-CN" altLang="en-US" sz="2400">
                <a:sym typeface="+mn-ea"/>
              </a:rPr>
              <a:t>https://wenku.baidu.com/view/e16b5c58b14e852459fb5740</a:t>
            </a:r>
            <a:endParaRPr lang="zh-CN" altLang="en-US" sz="2400"/>
          </a:p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1-2 </a:t>
            </a:r>
            <a:r>
              <a:rPr lang="zh-CN" altLang="en-US" dirty="0"/>
              <a:t>电子计算机的诞生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107267" y="4505960"/>
            <a:ext cx="8534400" cy="1959234"/>
          </a:xfrm>
        </p:spPr>
        <p:txBody>
          <a:bodyPr>
            <a:normAutofit/>
          </a:bodyPr>
          <a:lstStyle/>
          <a:p>
            <a:pPr algn="r"/>
            <a:r>
              <a:rPr lang="zh-CN" altLang="en-US" sz="2800" dirty="0"/>
              <a:t>山东大学计算机科学与技术学院</a:t>
            </a:r>
            <a:endParaRPr lang="zh-CN" altLang="en-US" sz="2800" dirty="0"/>
          </a:p>
          <a:p>
            <a:pPr algn="r"/>
            <a:r>
              <a:rPr lang="en-US" altLang="zh-CN" sz="2800" dirty="0"/>
              <a:t>2021 </a:t>
            </a:r>
            <a:r>
              <a:rPr lang="zh-CN" altLang="en-US" sz="2800" dirty="0"/>
              <a:t>春季</a:t>
            </a:r>
            <a:endParaRPr lang="zh-CN" altLang="en-US" sz="28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阿塔纳索夫-贝利计算机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埃尼阿克计算机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程序设计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阿塔纳索夫-贝利计算机（ABC）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400175"/>
            <a:ext cx="10802620" cy="4802505"/>
          </a:xfrm>
        </p:spPr>
        <p:txBody>
          <a:bodyPr>
            <a:normAutofit/>
          </a:bodyPr>
          <a:lstStyle/>
          <a:p>
            <a:r>
              <a:rPr lang="en-US" altLang="zh-CN" dirty="0">
                <a:sym typeface="+mn-ea"/>
              </a:rPr>
              <a:t>ABC,</a:t>
            </a:r>
            <a:r>
              <a:rPr lang="zh-CN" altLang="en-US" dirty="0">
                <a:sym typeface="+mn-ea"/>
              </a:rPr>
              <a:t>Atanasoff</a:t>
            </a:r>
            <a:r>
              <a:rPr lang="en-US" altLang="zh-CN" dirty="0">
                <a:sym typeface="+mn-ea"/>
              </a:rPr>
              <a:t>-</a:t>
            </a:r>
            <a:r>
              <a:rPr lang="zh-CN" altLang="en-US" dirty="0">
                <a:sym typeface="+mn-ea"/>
              </a:rPr>
              <a:t>Berry </a:t>
            </a:r>
            <a:r>
              <a:rPr lang="en-US" altLang="zh-CN" dirty="0">
                <a:sym typeface="+mn-ea"/>
              </a:rPr>
              <a:t>Computer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Atanasoff，爱荷华州立大学，物理系，副教授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Berry，爱荷华州立大学，物理系，研究生</a:t>
            </a:r>
            <a:endParaRPr lang="zh-CN" altLang="en-US" dirty="0">
              <a:sym typeface="+mn-ea"/>
            </a:endParaRPr>
          </a:p>
          <a:p>
            <a:r>
              <a:rPr lang="zh-CN" altLang="en-US" dirty="0"/>
              <a:t>1937年</a:t>
            </a:r>
            <a:r>
              <a:rPr lang="en-US" altLang="zh-CN" dirty="0"/>
              <a:t>-</a:t>
            </a:r>
            <a:r>
              <a:rPr lang="zh-CN" altLang="en-US" dirty="0"/>
              <a:t>1942年期间制造</a:t>
            </a: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1" descr="Atanasoff-Berry_Comput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06886" y="3087308"/>
            <a:ext cx="2804648" cy="3115491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6" name="Rectangle 2"/>
          <p:cNvSpPr>
            <a:spLocks noGrp="1"/>
          </p:cNvSpPr>
          <p:nvPr>
            <p:ph type="title"/>
          </p:nvPr>
        </p:nvSpPr>
        <p:spPr/>
        <p:txBody>
          <a:bodyPr vert="horz" wrap="square" anchor="b"/>
          <a:p>
            <a:pPr marL="0" indent="0" defTabSz="914400" latinLnBrk="0">
              <a:lnSpc>
                <a:spcPct val="100000"/>
              </a:lnSpc>
              <a:buClrTx/>
              <a:buSzTx/>
              <a:buNone/>
            </a:pPr>
            <a:r>
              <a:rPr lang="zh-CN" altLang="en-US" baseline="0">
                <a:latin typeface="微软雅黑 Light" panose="020B0502040204020203" charset="-122"/>
                <a:ea typeface="微软雅黑 Light" panose="020B0502040204020203" charset="-122"/>
                <a:cs typeface="MS PGothic" panose="020B0600070205080204" charset="-128"/>
              </a:rPr>
              <a:t>操作系统--教材</a:t>
            </a:r>
            <a:r>
              <a:rPr lang="en-US" altLang="zh-CN" baseline="0">
                <a:latin typeface="微软雅黑 Light" panose="020B0502040204020203" charset="-122"/>
                <a:ea typeface="微软雅黑 Light" panose="020B0502040204020203" charset="-122"/>
                <a:cs typeface="MS PGothic" panose="020B0600070205080204" charset="-128"/>
              </a:rPr>
              <a:t>1</a:t>
            </a:r>
            <a:endParaRPr lang="en-US" altLang="zh-CN" baseline="0">
              <a:latin typeface="微软雅黑 Light" panose="020B0502040204020203" charset="-122"/>
              <a:ea typeface="微软雅黑 Light" panose="020B0502040204020203" charset="-122"/>
              <a:cs typeface="MS PGothic" panose="020B0600070205080204" charset="-128"/>
            </a:endParaRPr>
          </a:p>
        </p:txBody>
      </p:sp>
      <p:sp>
        <p:nvSpPr>
          <p:cNvPr id="14338" name="Rectangle 3"/>
          <p:cNvSpPr>
            <a:spLocks noGrp="1"/>
          </p:cNvSpPr>
          <p:nvPr>
            <p:ph type="body" idx="13"/>
          </p:nvPr>
        </p:nvSpPr>
        <p:spPr>
          <a:xfrm>
            <a:off x="609600" y="1114425"/>
            <a:ext cx="7534910" cy="5245100"/>
          </a:xfrm>
        </p:spPr>
        <p:txBody>
          <a:bodyPr wrap="square" anchor="t">
            <a:normAutofit/>
          </a:bodyPr>
          <a:p>
            <a:pPr marL="342900" marR="0" indent="-342900" algn="l" defTabSz="914400" rtl="0" eaLnBrk="0" fontAlgn="base" latinLnBrk="0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pitchFamily="-84" charset="2"/>
              <a:buChar char="n"/>
            </a:pPr>
            <a:r>
              <a:rPr kumimoji="1" lang="zh-CN" altLang="en-US" sz="2400" b="1" kern="0" dirty="0">
                <a:latin typeface="仿宋" panose="02010609060101010101" charset="-122"/>
                <a:ea typeface="仿宋" panose="02010609060101010101" charset="-122"/>
                <a:cs typeface="MS PGothic" panose="020B0600070205080204" charset="-128"/>
                <a:sym typeface="+mn-ea"/>
              </a:rPr>
              <a:t>操作系统概念</a:t>
            </a:r>
            <a:endParaRPr kumimoji="1" lang="en-US" altLang="zh-CN" sz="2400" b="1" i="0" u="none" strike="noStrike" kern="0" cap="none" spc="0" normalizeH="0" baseline="0" noProof="1" dirty="0">
              <a:solidFill>
                <a:schemeClr val="tx1"/>
              </a:solidFill>
              <a:latin typeface="仿宋" panose="02010609060101010101" charset="-122"/>
              <a:ea typeface="仿宋" panose="02010609060101010101" charset="-122"/>
              <a:cs typeface="MS PGothic" panose="020B0600070205080204" charset="-128"/>
            </a:endParaRPr>
          </a:p>
          <a:p>
            <a:pPr marL="342900" marR="0" indent="-342900" algn="l" defTabSz="914400" rtl="0" eaLnBrk="0" fontAlgn="base" latinLnBrk="0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pitchFamily="-84" charset="2"/>
              <a:buChar char="n"/>
            </a:pPr>
            <a:r>
              <a:rPr kumimoji="1" lang="zh-CN" altLang="en-US" sz="2400" b="1" kern="0" dirty="0">
                <a:latin typeface="仿宋" panose="02010609060101010101" charset="-122"/>
                <a:ea typeface="仿宋" panose="02010609060101010101" charset="-122"/>
                <a:cs typeface="MS PGothic" panose="020B0600070205080204" charset="-128"/>
                <a:sym typeface="+mn-ea"/>
              </a:rPr>
              <a:t>作者</a:t>
            </a:r>
            <a:endParaRPr kumimoji="1" lang="zh-CN" altLang="en-US" sz="2400" b="1" i="0" u="none" strike="noStrike" kern="0" cap="none" spc="0" normalizeH="0" baseline="0" noProof="1" dirty="0">
              <a:solidFill>
                <a:schemeClr val="tx1"/>
              </a:solidFill>
              <a:latin typeface="仿宋" panose="02010609060101010101" charset="-122"/>
              <a:ea typeface="仿宋" panose="02010609060101010101" charset="-122"/>
              <a:cs typeface="MS PGothic" panose="020B0600070205080204" charset="-128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pitchFamily="-84" charset="2"/>
              <a:buChar char="l"/>
            </a:pPr>
            <a:r>
              <a:rPr kumimoji="1" lang="zh-CN" altLang="en-US" sz="2400" b="1" kern="0" dirty="0">
                <a:latin typeface="仿宋" panose="02010609060101010101" charset="-122"/>
                <a:ea typeface="仿宋" panose="02010609060101010101" charset="-122"/>
                <a:cs typeface="MS PGothic" panose="020B0600070205080204" charset="-128"/>
                <a:sym typeface="+mn-ea"/>
              </a:rPr>
              <a:t>Avi Silberschatz was born in Haifa, Israel.</a:t>
            </a:r>
            <a:endParaRPr kumimoji="1" lang="zh-CN" altLang="en-US" sz="2400" b="1" i="0" u="none" strike="noStrike" kern="0" cap="none" spc="0" normalizeH="0" baseline="0" noProof="1" dirty="0">
              <a:solidFill>
                <a:schemeClr val="tx1"/>
              </a:solidFill>
              <a:latin typeface="仿宋" panose="02010609060101010101" charset="-122"/>
              <a:ea typeface="仿宋" panose="02010609060101010101" charset="-122"/>
              <a:cs typeface="MS PGothic" panose="020B0600070205080204" charset="-128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pitchFamily="-84" charset="2"/>
              <a:buChar char="l"/>
            </a:pPr>
            <a:r>
              <a:rPr kumimoji="1" lang="zh-CN" altLang="en-US" sz="2400" b="1" kern="0" dirty="0">
                <a:latin typeface="仿宋" panose="02010609060101010101" charset="-122"/>
                <a:ea typeface="仿宋" panose="02010609060101010101" charset="-122"/>
                <a:cs typeface="MS PGothic" panose="020B0600070205080204" charset="-128"/>
                <a:sym typeface="+mn-ea"/>
              </a:rPr>
              <a:t>He became the Sidney J. Weinberg Professor of Computer Science at Yale University, USA in 2005. </a:t>
            </a:r>
            <a:endParaRPr kumimoji="1" lang="zh-CN" altLang="en-US" sz="2400" b="1" i="0" u="none" strike="noStrike" kern="0" cap="none" spc="0" normalizeH="0" baseline="0" noProof="1" dirty="0">
              <a:solidFill>
                <a:schemeClr val="tx1"/>
              </a:solidFill>
              <a:latin typeface="仿宋" panose="02010609060101010101" charset="-122"/>
              <a:ea typeface="仿宋" panose="02010609060101010101" charset="-122"/>
              <a:cs typeface="MS PGothic" panose="020B0600070205080204" charset="-128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rgbClr val="CC6600"/>
              </a:buClr>
              <a:buSzPct val="80000"/>
              <a:buFont typeface="Monotype Sorts" pitchFamily="-84" charset="2"/>
              <a:buChar char="l"/>
            </a:pPr>
            <a:r>
              <a:rPr kumimoji="1" lang="zh-CN" altLang="en-US" sz="2400" b="1" kern="0" dirty="0">
                <a:latin typeface="仿宋" panose="02010609060101010101" charset="-122"/>
                <a:ea typeface="仿宋" panose="02010609060101010101" charset="-122"/>
                <a:cs typeface="MS PGothic" panose="020B0600070205080204" charset="-128"/>
                <a:sym typeface="+mn-ea"/>
              </a:rPr>
              <a:t>He was the chair of the Computer Science department at Yale from 2005 to 2011.</a:t>
            </a:r>
            <a:endParaRPr kumimoji="1" lang="zh-CN" altLang="en-US" sz="2400" b="1" i="0" u="none" strike="noStrike" kern="0" cap="none" spc="0" normalizeH="0" baseline="0" noProof="1" dirty="0">
              <a:solidFill>
                <a:schemeClr val="tx1"/>
              </a:solidFill>
              <a:latin typeface="仿宋" panose="02010609060101010101" charset="-122"/>
              <a:ea typeface="仿宋" panose="02010609060101010101" charset="-122"/>
              <a:cs typeface="MS PGothic" panose="020B0600070205080204" charset="-128"/>
            </a:endParaRPr>
          </a:p>
          <a:p>
            <a:pPr marL="342900" marR="0" indent="-342900" algn="l" defTabSz="914400" rtl="0" eaLnBrk="0" fontAlgn="base" latinLnBrk="0" hangingPunct="0">
              <a:lnSpc>
                <a:spcPct val="120000"/>
              </a:lnSpc>
              <a:spcBef>
                <a:spcPct val="35000"/>
              </a:spcBef>
              <a:spcAft>
                <a:spcPct val="0"/>
              </a:spcAft>
              <a:buClr>
                <a:srgbClr val="993300"/>
              </a:buClr>
              <a:buSzPct val="90000"/>
              <a:buFont typeface="Monotype Sorts" pitchFamily="-84" charset="2"/>
              <a:buChar char="n"/>
            </a:pPr>
            <a:endParaRPr kumimoji="1" lang="zh-CN" altLang="en-US" sz="1800" b="1" i="0" u="none" strike="noStrike" kern="0" cap="none" spc="0" normalizeH="0" baseline="0" noProof="1" dirty="0">
              <a:solidFill>
                <a:schemeClr val="tx1"/>
              </a:solidFill>
              <a:latin typeface="微软雅黑 Light" panose="020B0502040204020203" charset="-122"/>
              <a:ea typeface="微软雅黑 Light" panose="020B0502040204020203" charset="-122"/>
              <a:cs typeface="+mn-ea"/>
            </a:endParaRPr>
          </a:p>
        </p:txBody>
      </p:sp>
      <p:pic>
        <p:nvPicPr>
          <p:cNvPr id="11268" name="图片 2" descr="800px-Avi_silberschatz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89975" y="1710690"/>
            <a:ext cx="2512060" cy="28930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阿塔纳索夫-贝利计算机的特点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005"/>
            <a:ext cx="10972800" cy="4918075"/>
          </a:xfrm>
        </p:spPr>
        <p:txBody>
          <a:bodyPr>
            <a:normAutofit lnSpcReduction="20000"/>
          </a:bodyPr>
          <a:lstStyle/>
          <a:p>
            <a:r>
              <a:rPr lang="zh-CN" altLang="en-US" dirty="0">
                <a:sym typeface="+mn-ea"/>
              </a:rPr>
              <a:t>第一台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sym typeface="+mn-ea"/>
              </a:rPr>
              <a:t>电子</a:t>
            </a:r>
            <a:r>
              <a:rPr lang="zh-CN" altLang="en-US" dirty="0">
                <a:sym typeface="+mn-ea"/>
              </a:rPr>
              <a:t>计算机</a:t>
            </a:r>
            <a:endParaRPr lang="zh-CN" altLang="en-US" dirty="0">
              <a:solidFill>
                <a:schemeClr val="tx1"/>
              </a:solidFill>
            </a:endParaRPr>
          </a:p>
          <a:p>
            <a:r>
              <a:rPr lang="zh-CN" altLang="en-US" dirty="0"/>
              <a:t>全部使用电子器件执行所有的计算</a:t>
            </a:r>
            <a:endParaRPr lang="zh-CN" altLang="en-US" dirty="0"/>
          </a:p>
          <a:p>
            <a:r>
              <a:rPr lang="zh-CN" altLang="en-US" dirty="0"/>
              <a:t>但没有CPU，没有指令的概念，不可编程</a:t>
            </a:r>
            <a:endParaRPr lang="zh-CN" altLang="en-US" dirty="0"/>
          </a:p>
          <a:p>
            <a:r>
              <a:rPr lang="zh-CN" altLang="en-US" dirty="0"/>
              <a:t>采用二进制运算</a:t>
            </a:r>
            <a:endParaRPr lang="zh-CN" altLang="en-US" dirty="0"/>
          </a:p>
          <a:p>
            <a:r>
              <a:rPr lang="zh-CN" altLang="en-US" dirty="0"/>
              <a:t>不是图灵完备的</a:t>
            </a:r>
            <a:endParaRPr lang="zh-CN" altLang="en-US" dirty="0"/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如果一系列操作数据的规则（如指令集、编程语言、细胞自动机）可以用来模拟单带图灵机，那么它是图灵完备的。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4" name="图片 1" descr="Atanasoff-Berry_Comput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46135" y="1686560"/>
            <a:ext cx="2906395" cy="32289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埃尼阿克计算机（ENIAC）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5755" y="1183005"/>
            <a:ext cx="11540490" cy="5099685"/>
          </a:xfrm>
        </p:spPr>
        <p:txBody>
          <a:bodyPr>
            <a:norm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dirty="0">
                <a:sym typeface="+mn-ea"/>
              </a:rPr>
              <a:t>ENIAC，</a:t>
            </a:r>
            <a:r>
              <a:rPr lang="en-US" altLang="zh-CN" dirty="0">
                <a:sym typeface="+mn-ea"/>
              </a:rPr>
              <a:t>Electronic Numerical Integrator And Computer</a:t>
            </a:r>
            <a:endParaRPr lang="en-US" altLang="zh-CN" dirty="0">
              <a:sym typeface="+mn-ea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/>
              <a:t>宾大</a:t>
            </a:r>
            <a:r>
              <a:rPr lang="en-US" altLang="zh-CN" dirty="0"/>
              <a:t>,</a:t>
            </a:r>
            <a:r>
              <a:rPr lang="zh-CN" altLang="en-US" dirty="0"/>
              <a:t>莫尔学院：</a:t>
            </a:r>
            <a:r>
              <a:rPr lang="zh-CN" altLang="en-US" dirty="0">
                <a:sym typeface="+mn-ea"/>
              </a:rPr>
              <a:t>John Mauchly，</a:t>
            </a:r>
            <a:r>
              <a:rPr lang="zh-CN" altLang="en-US" dirty="0"/>
              <a:t>J. Presper Eckert</a:t>
            </a:r>
            <a:endParaRPr lang="zh-CN" altLang="en-US" dirty="0">
              <a:sym typeface="+mn-ea"/>
            </a:endParaRPr>
          </a:p>
          <a:p>
            <a:pPr lvl="1" algn="just">
              <a:lnSpc>
                <a:spcPct val="130000"/>
              </a:lnSpc>
            </a:pPr>
            <a:r>
              <a:rPr lang="en-US" altLang="zh-CN" dirty="0"/>
              <a:t>1943-1946</a:t>
            </a:r>
            <a:r>
              <a:rPr lang="zh-CN" altLang="en-US" dirty="0"/>
              <a:t>期间制造</a:t>
            </a:r>
            <a:endParaRPr lang="zh-CN" altLang="en-US" dirty="0"/>
          </a:p>
          <a:p>
            <a:pPr lvl="1" algn="just">
              <a:lnSpc>
                <a:spcPct val="130000"/>
              </a:lnSpc>
            </a:pPr>
            <a:r>
              <a:rPr lang="en-US" altLang="zh-CN" dirty="0"/>
              <a:t>1946</a:t>
            </a:r>
            <a:r>
              <a:rPr lang="zh-CN" altLang="en-US" dirty="0"/>
              <a:t>，</a:t>
            </a:r>
            <a:r>
              <a:rPr lang="zh-CN" altLang="en-US" dirty="0">
                <a:sym typeface="+mn-ea"/>
              </a:rPr>
              <a:t>开设讲座“数字计算机设计的理论和技术”，</a:t>
            </a:r>
            <a:r>
              <a:rPr lang="en-US" altLang="zh-CN" dirty="0">
                <a:sym typeface="+mn-ea"/>
              </a:rPr>
              <a:t>(</a:t>
            </a:r>
            <a:r>
              <a:rPr lang="zh-CN" altLang="en-US" dirty="0">
                <a:sym typeface="+mn-ea"/>
              </a:rPr>
              <a:t>Wilkes</a:t>
            </a:r>
            <a:r>
              <a:rPr lang="en-US" altLang="zh-CN" dirty="0">
                <a:sym typeface="+mn-ea"/>
              </a:rPr>
              <a:t>)</a:t>
            </a:r>
            <a:endParaRPr lang="en-US" altLang="zh-CN" dirty="0">
              <a:sym typeface="+mn-ea"/>
            </a:endParaRPr>
          </a:p>
        </p:txBody>
      </p:sp>
      <p:pic>
        <p:nvPicPr>
          <p:cNvPr id="4" name="图片 3" descr="242dd42a2834349bd386df3ec9ea15ce37d3be8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5900" y="4324350"/>
            <a:ext cx="2835910" cy="2101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430" y="4324350"/>
            <a:ext cx="2835910" cy="21018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100" y="4322445"/>
            <a:ext cx="3168650" cy="211328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ENIAC</a:t>
            </a:r>
            <a:r>
              <a:rPr lang="zh-CN" altLang="en-US"/>
              <a:t>计算机</a:t>
            </a:r>
            <a:r>
              <a:rPr lang="zh-CN" altLang="en-US" dirty="0">
                <a:sym typeface="+mn-ea"/>
              </a:rPr>
              <a:t>的特点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CN" altLang="en-US" dirty="0">
                <a:sym typeface="+mn-ea"/>
              </a:rPr>
              <a:t>第一台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  <a:sym typeface="+mn-ea"/>
              </a:rPr>
              <a:t>通用</a:t>
            </a:r>
            <a:r>
              <a:rPr lang="zh-CN" altLang="en-US" dirty="0">
                <a:sym typeface="+mn-ea"/>
              </a:rPr>
              <a:t>(general purpose)电子计算机</a:t>
            </a:r>
            <a:endParaRPr lang="zh-CN" altLang="en-US" dirty="0"/>
          </a:p>
          <a:p>
            <a:r>
              <a:rPr lang="zh-CN" altLang="en-US" dirty="0">
                <a:sym typeface="+mn-ea"/>
              </a:rPr>
              <a:t>算法是硬化</a:t>
            </a:r>
            <a:r>
              <a:rPr lang="en-US" altLang="zh-CN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(hard coded)</a:t>
            </a:r>
            <a:r>
              <a:rPr lang="en-US" altLang="zh-CN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到机器中的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是图灵完备的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是可编程的，可以通过重新连接线路来修改算法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>
                <a:sym typeface="+mn-ea"/>
              </a:rPr>
              <a:t>能执行循环、分支和子程序操作</a:t>
            </a:r>
            <a:endParaRPr lang="zh-CN" altLang="en-US" sz="3200" dirty="0">
              <a:sym typeface="+mn-ea"/>
            </a:endParaRPr>
          </a:p>
          <a:p>
            <a:r>
              <a:rPr lang="zh-CN" altLang="en-US" dirty="0"/>
              <a:t>不是存储程序计算机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UNIVAC I（通用自动计算机）</a:t>
            </a:r>
            <a:endParaRPr lang="en-US" altLang="zh-CN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094740"/>
            <a:ext cx="10972800" cy="3533140"/>
          </a:xfrm>
        </p:spPr>
        <p:txBody>
          <a:bodyPr>
            <a:normAutofit fontScale="90000" lnSpcReduction="10000"/>
          </a:bodyPr>
          <a:lstStyle/>
          <a:p>
            <a:r>
              <a:rPr lang="zh-CN" altLang="en-US" dirty="0"/>
              <a:t>第一台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</a:rPr>
              <a:t>商用</a:t>
            </a:r>
            <a:r>
              <a:rPr lang="zh-CN" altLang="en-US" dirty="0"/>
              <a:t>电子计算机</a:t>
            </a:r>
            <a:endParaRPr lang="zh-CN" altLang="en-US" dirty="0"/>
          </a:p>
          <a:p>
            <a:r>
              <a:rPr lang="zh-CN" altLang="en-US" dirty="0"/>
              <a:t>开发者：John William Mauchly和John Presper Eckert</a:t>
            </a:r>
            <a:endParaRPr lang="zh-CN" altLang="en-US" dirty="0"/>
          </a:p>
          <a:p>
            <a:r>
              <a:rPr lang="zh-CN" altLang="en-US" dirty="0"/>
              <a:t>1950年被雷明顿兰德公司收购</a:t>
            </a:r>
            <a:endParaRPr lang="zh-CN" altLang="en-US" dirty="0"/>
          </a:p>
          <a:p>
            <a:r>
              <a:rPr lang="zh-CN" altLang="en-US" dirty="0">
                <a:sym typeface="+mn-ea"/>
              </a:rPr>
              <a:t>1951年由雷明顿兰德公司（现Unisys）发售</a:t>
            </a:r>
            <a:endParaRPr lang="zh-CN" altLang="en-US" dirty="0">
              <a:sym typeface="+mn-ea"/>
            </a:endParaRPr>
          </a:p>
          <a:p>
            <a:r>
              <a:rPr lang="zh-CN" altLang="en-US" dirty="0"/>
              <a:t>第一台UNIVAC卖给了美国人口普查部，之后又售出46台</a:t>
            </a:r>
            <a:endParaRPr lang="zh-CN" altLang="en-US" dirty="0"/>
          </a:p>
        </p:txBody>
      </p:sp>
      <p:pic>
        <p:nvPicPr>
          <p:cNvPr id="6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835" y="4759325"/>
            <a:ext cx="2761615" cy="1823720"/>
          </a:xfrm>
          <a:prstGeom prst="rect">
            <a:avLst/>
          </a:prstGeom>
        </p:spPr>
      </p:pic>
      <p:pic>
        <p:nvPicPr>
          <p:cNvPr id="7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655" y="4783455"/>
            <a:ext cx="3375660" cy="1738630"/>
          </a:xfrm>
          <a:prstGeom prst="rect">
            <a:avLst/>
          </a:prstGeom>
        </p:spPr>
      </p:pic>
      <p:pic>
        <p:nvPicPr>
          <p:cNvPr id="9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335" y="4767580"/>
            <a:ext cx="2515870" cy="176657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程序设计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200757"/>
            <a:ext cx="10972800" cy="4942840"/>
          </a:xfrm>
        </p:spPr>
        <p:txBody>
          <a:bodyPr>
            <a:normAutofit lnSpcReduction="10000"/>
          </a:bodyPr>
          <a:lstStyle/>
          <a:p>
            <a:r>
              <a:rPr lang="en-US" altLang="zh-CN" sz="2900" dirty="0">
                <a:sym typeface="+mn-ea"/>
              </a:rPr>
              <a:t>Ada</a:t>
            </a:r>
            <a:r>
              <a:rPr lang="zh-CN" altLang="en-US" sz="2900" dirty="0">
                <a:sym typeface="+mn-ea"/>
              </a:rPr>
              <a:t>，</a:t>
            </a:r>
            <a:r>
              <a:rPr lang="zh-CN" altLang="en-US" sz="2900" dirty="0">
                <a:sym typeface="+mn-ea"/>
              </a:rPr>
              <a:t>子程序，递归</a:t>
            </a:r>
            <a:endParaRPr lang="en-US" altLang="zh-CN" sz="2900" dirty="0">
              <a:sym typeface="+mn-ea"/>
            </a:endParaRPr>
          </a:p>
          <a:p>
            <a:r>
              <a:rPr lang="en-US" altLang="zh-CN" sz="2900" dirty="0">
                <a:sym typeface="+mn-ea"/>
              </a:rPr>
              <a:t>ENIAC,</a:t>
            </a:r>
            <a:r>
              <a:rPr lang="zh-CN" altLang="en-US" sz="2900" dirty="0">
                <a:sym typeface="+mn-ea"/>
              </a:rPr>
              <a:t>程序员</a:t>
            </a:r>
            <a:endParaRPr lang="en-US" altLang="zh-CN" sz="2900" dirty="0">
              <a:sym typeface="+mn-ea"/>
            </a:endParaRPr>
          </a:p>
          <a:p>
            <a:r>
              <a:rPr lang="en-US" altLang="zh-CN" sz="2900" dirty="0">
                <a:sym typeface="+mn-ea"/>
              </a:rPr>
              <a:t>1952</a:t>
            </a:r>
            <a:r>
              <a:rPr lang="zh-CN" altLang="en-US" sz="2900" dirty="0">
                <a:sym typeface="+mn-ea"/>
              </a:rPr>
              <a:t>年，宾夕法尼亚大学的统计学家用</a:t>
            </a:r>
            <a:r>
              <a:rPr lang="en-US" altLang="zh-CN" sz="2900" dirty="0">
                <a:sym typeface="+mn-ea"/>
              </a:rPr>
              <a:t>UNIV</a:t>
            </a:r>
            <a:r>
              <a:rPr lang="en-US" altLang="zh-CN" sz="2900" dirty="0">
                <a:sym typeface="+mn-ea"/>
              </a:rPr>
              <a:t>AC</a:t>
            </a:r>
            <a:r>
              <a:rPr lang="zh-CN" altLang="en-US" sz="2900" dirty="0">
                <a:sym typeface="+mn-ea"/>
              </a:rPr>
              <a:t> </a:t>
            </a:r>
            <a:r>
              <a:rPr lang="en-US" altLang="zh-CN" sz="2900" dirty="0">
                <a:sym typeface="+mn-ea"/>
              </a:rPr>
              <a:t>I</a:t>
            </a:r>
            <a:r>
              <a:rPr lang="zh-CN" altLang="en-US" sz="2900" dirty="0">
                <a:sym typeface="+mn-ea"/>
              </a:rPr>
              <a:t>计算机进行编程以成功预测艾森豪威尔的大选结果</a:t>
            </a:r>
            <a:endParaRPr lang="zh-CN" altLang="en-US" sz="2900" dirty="0">
              <a:sym typeface="+mn-ea"/>
            </a:endParaRPr>
          </a:p>
          <a:p>
            <a:r>
              <a:rPr lang="en-US" altLang="zh-CN" sz="2900" dirty="0">
                <a:sym typeface="+mn-ea"/>
              </a:rPr>
              <a:t>1955</a:t>
            </a:r>
            <a:r>
              <a:rPr lang="zh-CN" altLang="en-US" sz="2900" dirty="0">
                <a:sym typeface="+mn-ea"/>
              </a:rPr>
              <a:t>年，海军少将</a:t>
            </a:r>
            <a:r>
              <a:rPr lang="en-US" altLang="zh-CN" sz="2900" dirty="0">
                <a:sym typeface="+mn-ea"/>
              </a:rPr>
              <a:t>Grace</a:t>
            </a:r>
            <a:r>
              <a:rPr lang="zh-CN" altLang="en-US" sz="2900" dirty="0">
                <a:sym typeface="+mn-ea"/>
              </a:rPr>
              <a:t> </a:t>
            </a:r>
            <a:r>
              <a:rPr lang="en-US" altLang="zh-CN" sz="2900" dirty="0">
                <a:sym typeface="+mn-ea"/>
              </a:rPr>
              <a:t>Hopper</a:t>
            </a:r>
            <a:r>
              <a:rPr lang="zh-CN" altLang="en-US" sz="2900" dirty="0">
                <a:sym typeface="+mn-ea"/>
              </a:rPr>
              <a:t>与</a:t>
            </a:r>
            <a:r>
              <a:rPr lang="en-US" altLang="zh-CN" sz="2900" dirty="0">
                <a:sym typeface="+mn-ea"/>
              </a:rPr>
              <a:t>UNIVAC</a:t>
            </a:r>
            <a:r>
              <a:rPr lang="zh-CN" altLang="en-US" sz="2900" dirty="0">
                <a:sym typeface="+mn-ea"/>
              </a:rPr>
              <a:t>程序员合作开发了称为编译器的</a:t>
            </a:r>
            <a:r>
              <a:rPr lang="en-US" altLang="zh-CN" sz="2900" dirty="0">
                <a:sym typeface="+mn-ea"/>
              </a:rPr>
              <a:t>UNIVAC</a:t>
            </a:r>
            <a:r>
              <a:rPr lang="zh-CN" altLang="en-US" sz="2900" dirty="0">
                <a:sym typeface="+mn-ea"/>
              </a:rPr>
              <a:t> </a:t>
            </a:r>
            <a:r>
              <a:rPr lang="en-US" altLang="zh-CN" sz="2900" dirty="0">
                <a:sym typeface="+mn-ea"/>
              </a:rPr>
              <a:t>I</a:t>
            </a:r>
            <a:r>
              <a:rPr lang="zh-CN" altLang="en-US" sz="2900" dirty="0">
                <a:sym typeface="+mn-ea"/>
              </a:rPr>
              <a:t>程序，根据</a:t>
            </a:r>
            <a:r>
              <a:rPr lang="en-US" altLang="zh-CN" sz="2900" dirty="0">
                <a:sym typeface="+mn-ea"/>
              </a:rPr>
              <a:t>FLOW-MATIC</a:t>
            </a:r>
            <a:r>
              <a:rPr lang="zh-CN" altLang="en-US" sz="2900" dirty="0">
                <a:sym typeface="+mn-ea"/>
              </a:rPr>
              <a:t>语言的英语语句生成</a:t>
            </a:r>
            <a:r>
              <a:rPr lang="en-US" altLang="zh-CN" sz="2900" dirty="0">
                <a:sym typeface="+mn-ea"/>
              </a:rPr>
              <a:t>UNIVEC</a:t>
            </a:r>
            <a:r>
              <a:rPr lang="zh-CN" altLang="en-US" sz="2900" dirty="0">
                <a:sym typeface="+mn-ea"/>
              </a:rPr>
              <a:t> </a:t>
            </a:r>
            <a:r>
              <a:rPr lang="en-US" altLang="zh-CN" sz="2900" dirty="0">
                <a:sym typeface="+mn-ea"/>
              </a:rPr>
              <a:t>I</a:t>
            </a:r>
            <a:r>
              <a:rPr lang="zh-CN" altLang="en-US" sz="2900" dirty="0">
                <a:sym typeface="+mn-ea"/>
              </a:rPr>
              <a:t>程序代码</a:t>
            </a:r>
            <a:endParaRPr lang="en-US" altLang="zh-CN" sz="2000" dirty="0">
              <a:sym typeface="+mn-ea"/>
            </a:endParaRPr>
          </a:p>
          <a:p>
            <a:pPr lvl="1"/>
            <a:endParaRPr lang="en-US" altLang="zh-CN" dirty="0"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1-3 </a:t>
            </a:r>
            <a:r>
              <a:rPr lang="zh-CN" altLang="en-US" dirty="0"/>
              <a:t>存储程序计算机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107267" y="4505960"/>
            <a:ext cx="8534400" cy="1959234"/>
          </a:xfrm>
        </p:spPr>
        <p:txBody>
          <a:bodyPr>
            <a:normAutofit/>
          </a:bodyPr>
          <a:lstStyle/>
          <a:p>
            <a:pPr algn="r"/>
            <a:r>
              <a:rPr lang="zh-CN" altLang="en-US" sz="2800" dirty="0"/>
              <a:t>山东大学计算机科学与技术学院</a:t>
            </a:r>
            <a:endParaRPr lang="zh-CN" altLang="en-US" sz="2800" dirty="0"/>
          </a:p>
          <a:p>
            <a:pPr algn="r"/>
            <a:r>
              <a:rPr lang="en-US" altLang="zh-CN" sz="2800" dirty="0"/>
              <a:t>2021 </a:t>
            </a:r>
            <a:r>
              <a:rPr lang="zh-CN" altLang="en-US" sz="2800" dirty="0"/>
              <a:t>春季</a:t>
            </a:r>
            <a:endParaRPr lang="zh-CN" altLang="en-US" sz="28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/>
          </a:bodyPr>
          <a:lstStyle/>
          <a:p>
            <a:r>
              <a:rPr lang="zh-CN" altLang="en-US" dirty="0">
                <a:sym typeface="+mn-ea"/>
              </a:rPr>
              <a:t>存储程序架构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Times New Roman" panose="02020603050405020304"/>
              </a:rPr>
              <a:t>存储程序计算机指令流控制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Times New Roman" panose="02020603050405020304"/>
              </a:rPr>
              <a:t>存储程序计算机的意义</a:t>
            </a:r>
            <a:endParaRPr lang="zh-CN" altLang="en-US" dirty="0"/>
          </a:p>
          <a:p>
            <a:r>
              <a:rPr lang="zh-CN" altLang="en-US" dirty="0">
                <a:sym typeface="+mn-ea"/>
              </a:rPr>
              <a:t>第一台存储程序架构计算机</a:t>
            </a:r>
            <a:r>
              <a:rPr lang="en-US" altLang="zh-CN" dirty="0">
                <a:sym typeface="+mn-ea"/>
              </a:rPr>
              <a:t>EDSAC</a:t>
            </a:r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EDSAC</a:t>
            </a:r>
            <a:r>
              <a:rPr lang="zh-CN" altLang="en-US" dirty="0">
                <a:sym typeface="+mn-ea"/>
              </a:rPr>
              <a:t>系统架构</a:t>
            </a:r>
            <a:endParaRPr lang="en-US" altLang="zh-CN" dirty="0">
              <a:sym typeface="+mn-ea"/>
            </a:endParaRPr>
          </a:p>
          <a:p>
            <a:r>
              <a:rPr lang="zh-CN" altLang="en-US" dirty="0">
                <a:sym typeface="+mn-ea"/>
              </a:rPr>
              <a:t>EDSAC的程序例子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装入程序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存储程序架构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021541"/>
            <a:ext cx="11247455" cy="5588949"/>
          </a:xfrm>
        </p:spPr>
        <p:txBody>
          <a:bodyPr>
            <a:normAutofit fontScale="97500"/>
          </a:bodyPr>
          <a:lstStyle/>
          <a:p>
            <a:r>
              <a:rPr lang="zh-CN" altLang="en-US" sz="3300" dirty="0"/>
              <a:t>ENIAC的硬伤</a:t>
            </a:r>
            <a:endParaRPr lang="zh-CN" altLang="en-US" sz="3300" dirty="0"/>
          </a:p>
          <a:p>
            <a:pPr lvl="1"/>
            <a:r>
              <a:rPr lang="zh-CN" altLang="en-US" sz="2900" dirty="0"/>
              <a:t>机器所执行的程序都是通过硬件电路来表示的</a:t>
            </a:r>
            <a:endParaRPr lang="zh-CN" altLang="en-US" sz="2900" dirty="0"/>
          </a:p>
          <a:p>
            <a:pPr lvl="1"/>
            <a:r>
              <a:rPr lang="zh-CN" altLang="en-US" sz="2900" dirty="0"/>
              <a:t>若要改变程序，必须重新设计电路</a:t>
            </a:r>
            <a:endParaRPr lang="zh-CN" altLang="en-US" sz="2900" dirty="0"/>
          </a:p>
          <a:p>
            <a:r>
              <a:rPr lang="zh-CN" altLang="en-US" sz="3300" dirty="0"/>
              <a:t>EDVAC</a:t>
            </a:r>
            <a:endParaRPr lang="zh-CN" altLang="en-US" dirty="0"/>
          </a:p>
          <a:p>
            <a:pPr lvl="1"/>
            <a:r>
              <a:rPr lang="zh-CN" altLang="en-US" sz="2900" dirty="0"/>
              <a:t>1944年8月，Mauchly和Eckert提出</a:t>
            </a:r>
            <a:endParaRPr lang="zh-CN" altLang="en-US" sz="2900" dirty="0"/>
          </a:p>
          <a:p>
            <a:pPr lvl="1"/>
            <a:r>
              <a:rPr lang="zh-CN" altLang="en-US" sz="2900" dirty="0"/>
              <a:t>冯诺依曼加入，First Draft of a Report on the EDVAC</a:t>
            </a:r>
            <a:endParaRPr lang="zh-CN" altLang="en-US" sz="2900" dirty="0"/>
          </a:p>
          <a:p>
            <a:pPr lvl="1"/>
            <a:r>
              <a:rPr lang="zh-CN" altLang="en-US" sz="2900" dirty="0"/>
              <a:t>存储程序架构</a:t>
            </a:r>
            <a:endParaRPr lang="zh-CN" altLang="en-US" sz="2900" dirty="0"/>
          </a:p>
          <a:p>
            <a:endParaRPr lang="zh-CN" altLang="en-US" sz="2000" dirty="0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存储程序架构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7500"/>
          </a:bodyPr>
          <a:lstStyle/>
          <a:p>
            <a:r>
              <a:rPr lang="zh-CN" altLang="en-US" sz="3300" dirty="0">
                <a:sym typeface="+mn-ea"/>
              </a:rPr>
              <a:t>存储程序架构</a:t>
            </a:r>
            <a:endParaRPr lang="zh-CN" altLang="en-US" sz="3300" dirty="0">
              <a:sym typeface="+mn-ea"/>
            </a:endParaRPr>
          </a:p>
          <a:p>
            <a:pPr lvl="1"/>
            <a:r>
              <a:rPr lang="zh-CN" altLang="en-US" sz="2900" dirty="0">
                <a:solidFill>
                  <a:schemeClr val="tx1"/>
                </a:solidFill>
                <a:sym typeface="+mn-ea"/>
              </a:rPr>
              <a:t>程序和数据在执行时存放于内存中</a:t>
            </a:r>
            <a:endParaRPr lang="zh-CN" altLang="en-US" sz="2900" dirty="0">
              <a:solidFill>
                <a:schemeClr val="tx1"/>
              </a:solidFill>
              <a:sym typeface="+mn-ea"/>
            </a:endParaRPr>
          </a:p>
          <a:p>
            <a:pPr lvl="1"/>
            <a:r>
              <a:rPr lang="zh-CN" altLang="en-US" sz="2900" dirty="0">
                <a:solidFill>
                  <a:schemeClr val="tx1"/>
                </a:solidFill>
                <a:sym typeface="+mn-ea"/>
              </a:rPr>
              <a:t>CPU从内存中读取指令执行</a:t>
            </a:r>
            <a:endParaRPr lang="zh-CN" altLang="en-US" sz="2900" dirty="0">
              <a:solidFill>
                <a:schemeClr val="tx1"/>
              </a:solidFill>
              <a:sym typeface="+mn-ea"/>
            </a:endParaRPr>
          </a:p>
          <a:p>
            <a:pPr lvl="1"/>
            <a:r>
              <a:rPr lang="zh-CN" altLang="en-US" sz="2900" dirty="0">
                <a:solidFill>
                  <a:schemeClr val="tx1"/>
                </a:solidFill>
                <a:sym typeface="+mn-ea"/>
              </a:rPr>
              <a:t>指令流的控制依赖于地址</a:t>
            </a:r>
            <a:endParaRPr lang="zh-CN" altLang="en-US" sz="2900" dirty="0">
              <a:solidFill>
                <a:schemeClr val="tx1"/>
              </a:solidFill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l="-133" t="12518" r="62601" b="48703"/>
          <a:stretch>
            <a:fillRect/>
          </a:stretch>
        </p:blipFill>
        <p:spPr>
          <a:xfrm>
            <a:off x="6146800" y="2610627"/>
            <a:ext cx="5128846" cy="3706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Times New Roman" panose="02020603050405020304"/>
              </a:rPr>
              <a:t>存储程序计算机指令流控制</a:t>
            </a:r>
            <a:endParaRPr lang="zh-CN" altLang="en-US">
              <a:sym typeface="Times New Roman" panose="02020603050405020304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694999" y="1425216"/>
          <a:ext cx="8802002" cy="463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802002"/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加电开机</a:t>
                      </a:r>
                      <a:endParaRPr lang="en-US" sz="3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初始化</a:t>
                      </a:r>
                      <a:r>
                        <a:rPr lang="en-US" altLang="zh-CN" sz="3200" dirty="0"/>
                        <a:t>PC</a:t>
                      </a:r>
                      <a:r>
                        <a:rPr lang="zh-CN" altLang="en-US" sz="3200" dirty="0"/>
                        <a:t>，指向第一条指令所在的内存单元</a:t>
                      </a:r>
                      <a:endParaRPr lang="en-US" sz="3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do</a:t>
                      </a:r>
                      <a:r>
                        <a:rPr lang="zh-CN" altLang="en-US" sz="3200" dirty="0"/>
                        <a:t> </a:t>
                      </a:r>
                      <a:r>
                        <a:rPr lang="en-US" altLang="zh-CN" sz="3200" dirty="0"/>
                        <a:t>{</a:t>
                      </a:r>
                      <a:endParaRPr lang="en-US" sz="3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         从</a:t>
                      </a:r>
                      <a:r>
                        <a:rPr lang="en-US" altLang="zh-CN" sz="3200" dirty="0"/>
                        <a:t>PC</a:t>
                      </a:r>
                      <a:r>
                        <a:rPr lang="zh-CN" altLang="en-US" sz="3200" dirty="0"/>
                        <a:t>指向的内存单元取指令</a:t>
                      </a:r>
                      <a:endParaRPr lang="en-US" sz="3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         </a:t>
                      </a:r>
                      <a:r>
                        <a:rPr lang="en-US" altLang="zh-CN" sz="3200" dirty="0"/>
                        <a:t>PC</a:t>
                      </a:r>
                      <a:r>
                        <a:rPr lang="zh-CN" altLang="en-US" sz="3200" dirty="0"/>
                        <a:t> </a:t>
                      </a:r>
                      <a:r>
                        <a:rPr lang="en-US" altLang="zh-CN" sz="3200" dirty="0"/>
                        <a:t>=</a:t>
                      </a:r>
                      <a:r>
                        <a:rPr lang="zh-CN" altLang="en-US" sz="3200" dirty="0"/>
                        <a:t> </a:t>
                      </a:r>
                      <a:r>
                        <a:rPr lang="en-US" altLang="zh-CN" sz="3200" dirty="0"/>
                        <a:t>PC+1</a:t>
                      </a:r>
                      <a:endParaRPr lang="en-US" sz="3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         解码</a:t>
                      </a:r>
                      <a:endParaRPr lang="en-US" sz="3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200" dirty="0"/>
                        <a:t>         执行指令</a:t>
                      </a:r>
                      <a:endParaRPr lang="en-US" sz="3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3200" dirty="0"/>
                        <a:t>}</a:t>
                      </a:r>
                      <a:r>
                        <a:rPr lang="zh-CN" altLang="en-US" sz="3200" dirty="0"/>
                        <a:t> </a:t>
                      </a:r>
                      <a:r>
                        <a:rPr lang="en-US" altLang="zh-CN" sz="3200" dirty="0"/>
                        <a:t>while</a:t>
                      </a:r>
                      <a:r>
                        <a:rPr lang="zh-CN" altLang="en-US" sz="3200" dirty="0"/>
                        <a:t> </a:t>
                      </a:r>
                      <a:r>
                        <a:rPr lang="en-US" altLang="zh-CN" sz="3200" dirty="0"/>
                        <a:t>(true)</a:t>
                      </a:r>
                      <a:endParaRPr lang="en-US" sz="3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8" name="Rounded Rectangular Callout 7"/>
          <p:cNvSpPr/>
          <p:nvPr/>
        </p:nvSpPr>
        <p:spPr>
          <a:xfrm>
            <a:off x="5602765" y="4082120"/>
            <a:ext cx="3966452" cy="2218267"/>
          </a:xfrm>
          <a:prstGeom prst="wedgeRoundRectCallout">
            <a:avLst>
              <a:gd name="adj1" fmla="val -77205"/>
              <a:gd name="adj2" fmla="val -178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09575"/>
            <a:r>
              <a:rPr lang="zh-CN" altLang="en-US" sz="2800" dirty="0">
                <a:solidFill>
                  <a:schemeClr val="tx1"/>
                </a:solidFill>
              </a:rPr>
              <a:t>算数指令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indent="409575"/>
            <a:r>
              <a:rPr lang="zh-CN" altLang="en-US" sz="2800" dirty="0">
                <a:solidFill>
                  <a:schemeClr val="tx1"/>
                </a:solidFill>
              </a:rPr>
              <a:t>逻辑运算指令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indent="409575"/>
            <a:r>
              <a:rPr lang="en-US" altLang="zh-CN" sz="2800" dirty="0">
                <a:solidFill>
                  <a:schemeClr val="tx1"/>
                </a:solidFill>
              </a:rPr>
              <a:t>…</a:t>
            </a:r>
            <a:r>
              <a:rPr lang="zh-CN" altLang="en-US" sz="2800" dirty="0">
                <a:solidFill>
                  <a:schemeClr val="tx1"/>
                </a:solidFill>
              </a:rPr>
              <a:t> </a:t>
            </a:r>
            <a:r>
              <a:rPr lang="en-US" altLang="zh-CN" sz="2800" dirty="0">
                <a:solidFill>
                  <a:schemeClr val="tx1"/>
                </a:solidFill>
              </a:rPr>
              <a:t>…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indent="409575"/>
            <a:r>
              <a:rPr lang="zh-CN" altLang="en-US" sz="2800" dirty="0">
                <a:solidFill>
                  <a:schemeClr val="tx1"/>
                </a:solidFill>
              </a:rPr>
              <a:t>跳转</a:t>
            </a:r>
            <a:r>
              <a:rPr lang="zh-CN" altLang="en-US" sz="2800" dirty="0">
                <a:solidFill>
                  <a:schemeClr val="tx1"/>
                </a:solidFill>
              </a:rPr>
              <a:t>指令</a:t>
            </a:r>
            <a:endParaRPr lang="en-US" altLang="zh-CN" sz="2800" dirty="0">
              <a:solidFill>
                <a:schemeClr val="tx1"/>
              </a:solidFill>
            </a:endParaRPr>
          </a:p>
          <a:p>
            <a:pPr indent="409575"/>
            <a:r>
              <a:rPr lang="zh-CN" altLang="en-US" sz="2800" dirty="0">
                <a:solidFill>
                  <a:schemeClr val="tx1"/>
                </a:solidFill>
              </a:rPr>
              <a:t>停机指令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cs typeface="MS PGothic" panose="020B0600070205080204" charset="-128"/>
                <a:sym typeface="+mn-ea"/>
              </a:rPr>
              <a:t>操作系统--</a:t>
            </a:r>
            <a:r>
              <a:rPr lang="zh-CN" altLang="en-US">
                <a:cs typeface="MS PGothic" panose="020B0600070205080204" charset="-128"/>
                <a:sym typeface="+mn-ea"/>
              </a:rPr>
              <a:t>参考书</a:t>
            </a:r>
            <a:endParaRPr lang="zh-CN" altLang="en-US">
              <a:cs typeface="MS PGothic" panose="020B0600070205080204" charset="-128"/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3"/>
          </p:nvPr>
        </p:nvSpPr>
        <p:spPr>
          <a:xfrm>
            <a:off x="609600" y="1308100"/>
            <a:ext cx="10973435" cy="5051425"/>
          </a:xfrm>
        </p:spPr>
        <p:txBody>
          <a:bodyPr>
            <a:normAutofit lnSpcReduction="10000"/>
          </a:bodyPr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现代操作系统</a:t>
            </a:r>
            <a:endParaRPr lang="en-US" altLang="zh-CN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Andrew S. Tanenbaum</a:t>
            </a:r>
            <a:endParaRPr lang="en-US" altLang="zh-CN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 marL="800100" lvl="1" indent="-34290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An S.B. degree from M.LT. </a:t>
            </a:r>
            <a:endParaRPr lang="en-US" altLang="zh-CN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 marL="800100" lvl="1" indent="-34290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A Ph.D. from the University of California at Berkeley. </a:t>
            </a:r>
            <a:endParaRPr lang="zh-CN" altLang="en-US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 marL="800100" lvl="1" indent="-34290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A Professor of Computer Science at the Vrije </a:t>
            </a:r>
            <a:r>
              <a:rPr lang="zh-CN" altLang="en-US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Universiteit in Amsterdam, The Netherlands</a:t>
            </a:r>
            <a:endParaRPr lang="zh-CN" altLang="en-US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Research focuses primarily on</a:t>
            </a:r>
            <a:endParaRPr lang="en-US" altLang="zh-CN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 marL="800100" lvl="1" indent="-34290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Computer security</a:t>
            </a:r>
            <a:endParaRPr lang="en-US" altLang="zh-CN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 marL="800100" lvl="1" indent="-34290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Operating systems</a:t>
            </a:r>
            <a:endParaRPr lang="en-US" altLang="zh-CN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 marL="800100" lvl="1" indent="-34290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Networks</a:t>
            </a:r>
            <a:endParaRPr lang="en-US" altLang="zh-CN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 marL="800100" lvl="1" indent="-34290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Large wide-area distributed systems</a:t>
            </a:r>
            <a:endParaRPr lang="zh-CN" altLang="en-US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Software</a:t>
            </a:r>
            <a:endParaRPr lang="en-US" altLang="zh-CN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 marL="800100" lvl="1" indent="-34290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Amsterdam Compiler Kit</a:t>
            </a:r>
            <a:endParaRPr lang="en-US" altLang="zh-CN" sz="2400" dirty="0">
              <a:latin typeface="Calibri" panose="020F0502020204030204" charset="0"/>
              <a:ea typeface="宋体" panose="02010600030101010101" pitchFamily="2" charset="-122"/>
              <a:sym typeface="Calibri" panose="020F0502020204030204" charset="0"/>
            </a:endParaRPr>
          </a:p>
          <a:p>
            <a:pPr marL="800100" lvl="1" indent="-34290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Calibri" panose="020F0502020204030204" charset="0"/>
                <a:ea typeface="宋体" panose="02010600030101010101" pitchFamily="2" charset="-122"/>
                <a:sym typeface="Calibri" panose="020F0502020204030204" charset="0"/>
              </a:rPr>
              <a:t>Minix</a:t>
            </a:r>
            <a:endParaRPr lang="zh-CN" altLang="en-US"/>
          </a:p>
        </p:txBody>
      </p:sp>
      <p:pic>
        <p:nvPicPr>
          <p:cNvPr id="3076" name="Picture 2"/>
          <p:cNvPicPr>
            <a:picLocks noChangeAspect="1"/>
          </p:cNvPicPr>
          <p:nvPr/>
        </p:nvPicPr>
        <p:blipFill>
          <a:blip r:embed="rId1"/>
          <a:srcRect t="15936" r="77148" b="28749"/>
          <a:stretch>
            <a:fillRect/>
          </a:stretch>
        </p:blipFill>
        <p:spPr>
          <a:xfrm>
            <a:off x="9013825" y="3223895"/>
            <a:ext cx="1864995" cy="2821940"/>
          </a:xfrm>
          <a:prstGeom prst="rect">
            <a:avLst/>
          </a:prstGeom>
          <a:noFill/>
          <a:ln w="9525">
            <a:noFill/>
          </a:ln>
          <a:effectLst>
            <a:softEdge rad="152400"/>
          </a:effectLst>
        </p:spPr>
      </p:pic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Times New Roman" panose="02020603050405020304"/>
              </a:rPr>
              <a:t>存储程序计算机的意义</a:t>
            </a:r>
            <a:endParaRPr lang="zh-CN" altLang="en-US">
              <a:sym typeface="Times New Roman" panose="02020603050405020304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10972800" cy="4847590"/>
          </a:xfrm>
        </p:spPr>
        <p:txBody>
          <a:bodyPr>
            <a:normAutofit fontScale="25000"/>
          </a:bodyPr>
          <a:lstStyle/>
          <a:p>
            <a:pPr>
              <a:lnSpc>
                <a:spcPct val="130000"/>
              </a:lnSpc>
            </a:pPr>
            <a:r>
              <a:rPr lang="zh-CN" altLang="en-US" sz="12800" dirty="0"/>
              <a:t>存储程序</a:t>
            </a:r>
            <a:r>
              <a:rPr lang="zh-CN" altLang="en-US" sz="12800" dirty="0">
                <a:sym typeface="+mn-ea"/>
              </a:rPr>
              <a:t>（冯诺依曼）</a:t>
            </a:r>
            <a:r>
              <a:rPr lang="zh-CN" altLang="en-US" sz="12800" dirty="0"/>
              <a:t>模型</a:t>
            </a:r>
            <a:r>
              <a:rPr lang="zh-CN" altLang="en-US" sz="12800" dirty="0">
                <a:solidFill>
                  <a:schemeClr val="tx1"/>
                </a:solidFill>
              </a:rPr>
              <a:t>照</a:t>
            </a:r>
            <a:r>
              <a:rPr lang="zh-CN" altLang="en-US" sz="12800" dirty="0"/>
              <a:t>亮了计算机的工业化道路</a:t>
            </a:r>
            <a:endParaRPr lang="zh-CN" altLang="en-US" sz="6400" dirty="0"/>
          </a:p>
          <a:p>
            <a:pPr lvl="1">
              <a:lnSpc>
                <a:spcPct val="130000"/>
              </a:lnSpc>
            </a:pPr>
            <a:r>
              <a:rPr lang="zh-CN" altLang="en-US" sz="11200" dirty="0"/>
              <a:t>随后出现了多台著名计算机，如EDSAC，ISA，EDVAC，BINAC等</a:t>
            </a:r>
            <a:endParaRPr lang="zh-CN" altLang="en-US" sz="11200" dirty="0"/>
          </a:p>
          <a:p>
            <a:pPr lvl="1">
              <a:lnSpc>
                <a:spcPct val="130000"/>
              </a:lnSpc>
            </a:pPr>
            <a:r>
              <a:rPr lang="zh-CN" altLang="en-US" sz="11200" dirty="0"/>
              <a:t>七十年过去了，存储程序架构仍然主导现代计算机领域</a:t>
            </a:r>
            <a:endParaRPr lang="zh-CN" altLang="en-US" sz="6400" dirty="0"/>
          </a:p>
          <a:p>
            <a:pPr>
              <a:lnSpc>
                <a:spcPct val="130000"/>
              </a:lnSpc>
            </a:pPr>
            <a:r>
              <a:rPr lang="zh-CN" altLang="en-US" sz="12800" dirty="0">
                <a:sym typeface="+mn-ea"/>
              </a:rPr>
              <a:t>软件与硬件的分离</a:t>
            </a:r>
            <a:endParaRPr lang="zh-CN" altLang="en-US" sz="12800" dirty="0"/>
          </a:p>
          <a:p>
            <a:pPr>
              <a:lnSpc>
                <a:spcPct val="130000"/>
              </a:lnSpc>
            </a:pPr>
            <a:r>
              <a:rPr lang="zh-CN" altLang="en-US" sz="12800" dirty="0">
                <a:sym typeface="+mn-ea"/>
              </a:rPr>
              <a:t>操作系统</a:t>
            </a:r>
            <a:endParaRPr lang="zh-CN" altLang="en-US" sz="3200" dirty="0"/>
          </a:p>
          <a:p>
            <a:pPr lvl="1">
              <a:lnSpc>
                <a:spcPct val="130000"/>
              </a:lnSpc>
            </a:pPr>
            <a:r>
              <a:rPr lang="zh-CN" altLang="en-US" sz="11200" dirty="0">
                <a:sym typeface="+mn-ea"/>
              </a:rPr>
              <a:t>装入程序</a:t>
            </a:r>
            <a:endParaRPr lang="zh-CN" altLang="en-US" sz="11200" dirty="0"/>
          </a:p>
          <a:p>
            <a:pPr lvl="1">
              <a:lnSpc>
                <a:spcPct val="130000"/>
              </a:lnSpc>
            </a:pPr>
            <a:r>
              <a:rPr lang="zh-CN" altLang="en-US" sz="11200" dirty="0">
                <a:sym typeface="+mn-ea"/>
              </a:rPr>
              <a:t>管理软件与应用软件</a:t>
            </a:r>
            <a:endParaRPr lang="zh-CN" altLang="en-US" sz="11200" dirty="0"/>
          </a:p>
        </p:txBody>
      </p:sp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第一台存储程序架构计算机</a:t>
            </a:r>
            <a:r>
              <a:rPr lang="en-US" altLang="zh-CN">
                <a:sym typeface="+mn-ea"/>
              </a:rPr>
              <a:t>EDSAC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10972165" cy="2305050"/>
          </a:xfrm>
        </p:spPr>
        <p:txBody>
          <a:bodyPr>
            <a:normAutofit/>
          </a:bodyPr>
          <a:lstStyle/>
          <a:p>
            <a:pPr algn="just"/>
            <a:r>
              <a:rPr lang="en-US" altLang="zh-CN" sz="2800" dirty="0">
                <a:sym typeface="+mn-ea"/>
              </a:rPr>
              <a:t>EDSAC</a:t>
            </a:r>
            <a:r>
              <a:rPr lang="zh-CN" altLang="en-US" sz="2800" dirty="0">
                <a:sym typeface="+mn-ea"/>
              </a:rPr>
              <a:t>（</a:t>
            </a:r>
            <a:r>
              <a:rPr lang="en-US" altLang="zh-CN" sz="2800" dirty="0">
                <a:sym typeface="+mn-ea"/>
              </a:rPr>
              <a:t>Electronic</a:t>
            </a:r>
            <a:r>
              <a:rPr lang="zh-CN" altLang="en-US" sz="2800" dirty="0">
                <a:sym typeface="+mn-ea"/>
              </a:rPr>
              <a:t> </a:t>
            </a:r>
            <a:r>
              <a:rPr lang="en-US" altLang="zh-CN" sz="2800" dirty="0">
                <a:sym typeface="+mn-ea"/>
              </a:rPr>
              <a:t>Delay</a:t>
            </a:r>
            <a:r>
              <a:rPr lang="zh-CN" altLang="en-US" sz="2800" dirty="0">
                <a:sym typeface="+mn-ea"/>
              </a:rPr>
              <a:t> </a:t>
            </a:r>
            <a:r>
              <a:rPr lang="en-US" altLang="zh-CN" sz="2800" dirty="0">
                <a:sym typeface="+mn-ea"/>
              </a:rPr>
              <a:t>Storage</a:t>
            </a:r>
            <a:r>
              <a:rPr lang="zh-CN" altLang="en-US" sz="2800" dirty="0">
                <a:sym typeface="+mn-ea"/>
              </a:rPr>
              <a:t> </a:t>
            </a:r>
            <a:r>
              <a:rPr lang="en-US" altLang="zh-CN" sz="2800" dirty="0">
                <a:sym typeface="+mn-ea"/>
              </a:rPr>
              <a:t>Automatic</a:t>
            </a:r>
            <a:r>
              <a:rPr lang="zh-CN" altLang="en-US" sz="2800" dirty="0">
                <a:sym typeface="+mn-ea"/>
              </a:rPr>
              <a:t> </a:t>
            </a:r>
            <a:r>
              <a:rPr lang="en-US" altLang="zh-CN" sz="2800" dirty="0">
                <a:sym typeface="+mn-ea"/>
              </a:rPr>
              <a:t>Calculator</a:t>
            </a:r>
            <a:r>
              <a:rPr lang="zh-CN" altLang="en-US" sz="2800" dirty="0">
                <a:sym typeface="+mn-ea"/>
              </a:rPr>
              <a:t>）</a:t>
            </a:r>
            <a:endParaRPr lang="en-US" altLang="zh-CN" sz="2800" dirty="0">
              <a:sym typeface="+mn-ea"/>
            </a:endParaRPr>
          </a:p>
          <a:p>
            <a:pPr algn="just"/>
            <a:r>
              <a:rPr lang="en-US" altLang="zh-CN" sz="2800" dirty="0">
                <a:sym typeface="+mn-ea"/>
              </a:rPr>
              <a:t>1946</a:t>
            </a:r>
            <a:r>
              <a:rPr lang="zh-CN" altLang="en-US" sz="2800" dirty="0">
                <a:sym typeface="+mn-ea"/>
              </a:rPr>
              <a:t>年，剑桥大学数学实验室的</a:t>
            </a:r>
            <a:r>
              <a:rPr lang="zh-CN" altLang="en-US" sz="2800" dirty="0"/>
              <a:t>Maurice Wilkes教授及其团队设计和建造，是世界上第一台实际运行的</a:t>
            </a:r>
            <a:r>
              <a:rPr lang="zh-CN" altLang="en-US" sz="2800" b="1" dirty="0"/>
              <a:t>存储程序式电子计算机</a:t>
            </a:r>
            <a:endParaRPr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42348" t="19710" r="5025" b="17386"/>
          <a:stretch>
            <a:fillRect/>
          </a:stretch>
        </p:blipFill>
        <p:spPr>
          <a:xfrm>
            <a:off x="6934240" y="3577349"/>
            <a:ext cx="3703536" cy="2338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4"/>
          <p:cNvPicPr>
            <a:picLocks noChangeAspect="1"/>
          </p:cNvPicPr>
          <p:nvPr/>
        </p:nvPicPr>
        <p:blipFill>
          <a:blip r:embed="rId2"/>
          <a:srcRect l="40633" t="38213" r="12843" b="15560"/>
          <a:stretch>
            <a:fillRect/>
          </a:stretch>
        </p:blipFill>
        <p:spPr>
          <a:xfrm>
            <a:off x="1038597" y="3560959"/>
            <a:ext cx="4685978" cy="2343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EDSAC的系统架构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10972800" cy="4808855"/>
          </a:xfrm>
        </p:spPr>
        <p:txBody>
          <a:bodyPr>
            <a:normAutofit/>
          </a:bodyPr>
          <a:lstStyle/>
          <a:p>
            <a:r>
              <a:rPr lang="en-US" altLang="zh-CN" dirty="0"/>
              <a:t>5</a:t>
            </a:r>
            <a:r>
              <a:rPr lang="zh-CN" altLang="en-US" dirty="0"/>
              <a:t>个经典的功能部件组成</a:t>
            </a:r>
            <a:endParaRPr lang="zh-CN" altLang="en-US" sz="2800" dirty="0"/>
          </a:p>
          <a:p>
            <a:pPr lvl="1"/>
            <a:r>
              <a:rPr lang="zh-CN" altLang="en-US" sz="2800" dirty="0"/>
              <a:t>控制器CONTROL，运算器ALU，内存，输入设备，输出设备</a:t>
            </a:r>
            <a:endParaRPr lang="zh-CN" altLang="en-US" sz="2800" dirty="0"/>
          </a:p>
          <a:p>
            <a:r>
              <a:rPr lang="zh-CN" altLang="en-US" dirty="0"/>
              <a:t>内存容量2KB，</a:t>
            </a:r>
            <a:r>
              <a:rPr lang="zh-CN" altLang="en-US" dirty="0">
                <a:sym typeface="+mn-ea"/>
              </a:rPr>
              <a:t>字长</a:t>
            </a:r>
            <a:r>
              <a:rPr lang="en-US" altLang="zh-CN" dirty="0"/>
              <a:t>32</a:t>
            </a:r>
            <a:r>
              <a:rPr lang="zh-CN" altLang="en-US" dirty="0"/>
              <a:t>位，平均指令执行时间为1.5ms</a:t>
            </a:r>
            <a:endParaRPr lang="zh-CN" altLang="en-US" dirty="0"/>
          </a:p>
          <a:p>
            <a:r>
              <a:rPr lang="zh-CN" altLang="en-US" dirty="0">
                <a:sym typeface="+mn-ea"/>
              </a:rPr>
              <a:t>指令系统包含14条指令</a:t>
            </a:r>
            <a:endParaRPr lang="zh-CN" altLang="en-US" sz="2800" dirty="0">
              <a:sym typeface="+mn-ea"/>
            </a:endParaRPr>
          </a:p>
          <a:p>
            <a:pPr lvl="1"/>
            <a:r>
              <a:rPr lang="zh-CN" altLang="en-US" sz="2800" dirty="0">
                <a:sym typeface="+mn-ea"/>
              </a:rPr>
              <a:t>分别用</a:t>
            </a:r>
            <a:r>
              <a:rPr lang="en-US" altLang="zh-CN" sz="2800" dirty="0">
                <a:sym typeface="+mn-ea"/>
              </a:rPr>
              <a:t>14</a:t>
            </a:r>
            <a:r>
              <a:rPr lang="zh-CN" altLang="en-US" sz="2800" dirty="0">
                <a:sym typeface="+mn-ea"/>
              </a:rPr>
              <a:t>个英文字母表示，而且还设计了多条伪指令</a:t>
            </a:r>
            <a:endParaRPr lang="zh-CN" altLang="en-US" sz="2800" dirty="0"/>
          </a:p>
          <a:p>
            <a:r>
              <a:rPr lang="zh-CN" altLang="en-US" dirty="0">
                <a:sym typeface="+mn-ea"/>
              </a:rPr>
              <a:t>5个按钮：开始，停止，清除，复位和单步执行</a:t>
            </a:r>
            <a:endParaRPr lang="zh-CN" altLang="en-US" dirty="0"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EDSAC的程序例子</a:t>
            </a:r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108575" y="1346200"/>
          <a:ext cx="9963150" cy="50825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5860"/>
                <a:gridCol w="782955"/>
                <a:gridCol w="8014335"/>
              </a:tblGrid>
              <a:tr h="4235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内存地址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 err="1">
                          <a:latin typeface="Times New Roman" panose="020206030504050203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指令</a:t>
                      </a:r>
                      <a:endParaRPr lang="en-US" altLang="en-US" sz="1800" dirty="0" err="1">
                        <a:latin typeface="Times New Roman" panose="02020603050405020304" charset="0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描述</a:t>
                      </a:r>
                      <a:endParaRPr lang="en-US" altLang="en-US" sz="1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3545"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1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T64K</a:t>
                      </a:r>
                      <a:endParaRPr lang="en-US" altLang="en-US" sz="1800" dirty="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伪指令，表示当前的程序的装入位置为64号单元。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3545"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1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GK</a:t>
                      </a:r>
                      <a:endParaRPr lang="en-US" altLang="en-US" sz="180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伪指令，给</a:t>
                      </a:r>
                      <a:r>
                        <a:rPr lang="en-US" sz="1800" dirty="0" err="1">
                          <a:latin typeface="Times New Roman" panose="02020603050405020304" charset="0"/>
                          <a:cs typeface="Times New Roman" panose="02020603050405020304" charset="0"/>
                        </a:rPr>
                        <a:t>θ</a:t>
                      </a: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赋值：</a:t>
                      </a:r>
                      <a:r>
                        <a:rPr lang="en-US" sz="1800" dirty="0" err="1">
                          <a:latin typeface="Times New Roman" panose="02020603050405020304" charset="0"/>
                          <a:cs typeface="Times New Roman" panose="02020603050405020304" charset="0"/>
                        </a:rPr>
                        <a:t>θ</a:t>
                      </a: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=</a:t>
                      </a: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当前的加载位置，即</a:t>
                      </a:r>
                      <a:r>
                        <a:rPr lang="en-US" sz="1800" dirty="0" err="1">
                          <a:latin typeface="Times New Roman" panose="02020603050405020304" charset="0"/>
                          <a:cs typeface="Times New Roman" panose="02020603050405020304" charset="0"/>
                        </a:rPr>
                        <a:t>θ</a:t>
                      </a: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=64。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3545"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64+0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ZF</a:t>
                      </a:r>
                      <a:endParaRPr lang="en-US" altLang="en-US" sz="1800" dirty="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暂停，发出响铃声，等操作员按“reset”按钮后，继续执行下一条指令</a:t>
                      </a: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。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3545"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64+1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O5</a:t>
                      </a:r>
                      <a:r>
                        <a:rPr lang="en-US" sz="1800" dirty="0">
                          <a:latin typeface="Times New Roman" panose="02020603050405020304" charset="0"/>
                          <a:cs typeface="Times New Roman" panose="02020603050405020304" charset="0"/>
                        </a:rPr>
                        <a:t>θ</a:t>
                      </a:r>
                      <a:endParaRPr lang="en-US" altLang="en-US" sz="1800" dirty="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Times New Roman" panose="02020603050405020304" charset="0"/>
                          <a:cs typeface="Times New Roman" panose="02020603050405020304" charset="0"/>
                        </a:rPr>
                        <a:t>‘</a:t>
                      </a: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O</a:t>
                      </a:r>
                      <a:r>
                        <a:rPr lang="en-US" sz="1800" dirty="0">
                          <a:latin typeface="Times New Roman" panose="02020603050405020304" charset="0"/>
                          <a:cs typeface="Times New Roman" panose="02020603050405020304" charset="0"/>
                        </a:rPr>
                        <a:t>’</a:t>
                      </a: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表示输出指令，输出64+5号单元中的字符‘*’。</a:t>
                      </a:r>
                      <a:endParaRPr lang="en-US" altLang="en-US" sz="1800" dirty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3545"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1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64+2</a:t>
                      </a:r>
                      <a:endParaRPr lang="en-US" altLang="en-US" sz="1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O6</a:t>
                      </a:r>
                      <a:r>
                        <a:rPr lang="en-US" sz="1800">
                          <a:latin typeface="Times New Roman" panose="02020603050405020304" charset="0"/>
                          <a:cs typeface="Times New Roman" panose="02020603050405020304" charset="0"/>
                        </a:rPr>
                        <a:t>θ</a:t>
                      </a:r>
                      <a:endParaRPr lang="en-US" altLang="en-US" sz="180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输出64+6号单元中的字符‘H’。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3545"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1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64+3</a:t>
                      </a:r>
                      <a:endParaRPr lang="en-US" altLang="en-US" sz="1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O7</a:t>
                      </a:r>
                      <a:r>
                        <a:rPr lang="en-US" sz="1800">
                          <a:latin typeface="Times New Roman" panose="02020603050405020304" charset="0"/>
                          <a:cs typeface="Times New Roman" panose="02020603050405020304" charset="0"/>
                        </a:rPr>
                        <a:t>θ</a:t>
                      </a:r>
                      <a:endParaRPr lang="en-US" altLang="en-US" sz="180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输出64+7号单元中的字符‘I’。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3545"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1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64+4</a:t>
                      </a:r>
                      <a:endParaRPr lang="en-US" altLang="en-US" sz="1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ZF</a:t>
                      </a:r>
                      <a:endParaRPr lang="en-US" altLang="en-US" sz="180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暂停</a:t>
                      </a: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。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程序结束，</a:t>
                      </a:r>
                      <a:r>
                        <a:rPr lang="zh-CN" altLang="en-US" sz="1800" b="1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防止</a:t>
                      </a:r>
                      <a:r>
                        <a:rPr lang="en-US" altLang="zh-CN" sz="1800" b="1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CPU</a:t>
                      </a:r>
                      <a:r>
                        <a:rPr lang="zh-CN" altLang="en-US" sz="1800" b="1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继续向下读取指令</a:t>
                      </a:r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  <a:sym typeface="+mn-ea"/>
                        </a:rPr>
                        <a:t>，后面为数据部分前面是指令。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  <a:sym typeface="+mn-ea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3545"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64+5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*</a:t>
                      </a:r>
                      <a:endParaRPr lang="en-US" altLang="en-US" sz="1800" dirty="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*</a:t>
                      </a: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为控制字符，表示换字</a:t>
                      </a:r>
                      <a:r>
                        <a:rPr lang="zh-CN" alt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符</a:t>
                      </a: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档，以后输出的都是字符</a:t>
                      </a: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。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3545"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1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64+6</a:t>
                      </a:r>
                      <a:endParaRPr lang="en-US" altLang="en-US" sz="1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H</a:t>
                      </a:r>
                      <a:endParaRPr lang="en-US" altLang="en-US" sz="180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字母</a:t>
                      </a:r>
                      <a:r>
                        <a:rPr lang="en-US" sz="1800" dirty="0" err="1">
                          <a:latin typeface="Times New Roman" panose="02020603050405020304" charset="0"/>
                          <a:cs typeface="Times New Roman" panose="02020603050405020304" charset="0"/>
                        </a:rPr>
                        <a:t>‘</a:t>
                      </a: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H</a:t>
                      </a:r>
                      <a:r>
                        <a:rPr lang="en-US" sz="1800" dirty="0">
                          <a:latin typeface="Times New Roman" panose="02020603050405020304" charset="0"/>
                          <a:cs typeface="Times New Roman" panose="02020603050405020304" charset="0"/>
                        </a:rPr>
                        <a:t>’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3545"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1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64+7</a:t>
                      </a:r>
                      <a:endParaRPr lang="en-US" altLang="en-US" sz="1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I</a:t>
                      </a:r>
                      <a:endParaRPr lang="en-US" altLang="en-US" sz="180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字母</a:t>
                      </a:r>
                      <a:r>
                        <a:rPr lang="en-US" sz="1800" dirty="0" err="1">
                          <a:latin typeface="Times New Roman" panose="02020603050405020304" charset="0"/>
                          <a:cs typeface="Times New Roman" panose="02020603050405020304" charset="0"/>
                        </a:rPr>
                        <a:t>‘</a:t>
                      </a:r>
                      <a:r>
                        <a:rPr lang="en-US" sz="1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</a:t>
                      </a:r>
                      <a:r>
                        <a:rPr lang="en-US" sz="1800" dirty="0">
                          <a:latin typeface="Times New Roman" panose="02020603050405020304" charset="0"/>
                          <a:cs typeface="Times New Roman" panose="02020603050405020304" charset="0"/>
                        </a:rPr>
                        <a:t>’</a:t>
                      </a:r>
                      <a:endParaRPr lang="en-US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3545"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1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charset="0"/>
                          <a:ea typeface="宋体" panose="02010600030101010101" pitchFamily="2" charset="-122"/>
                          <a:cs typeface="Times New Roman" panose="02020603050405020304" charset="0"/>
                        </a:rPr>
                        <a:t>EZPF</a:t>
                      </a:r>
                      <a:endParaRPr lang="en-US" altLang="en-US" sz="1800">
                        <a:latin typeface="Times New Roman" panose="02020603050405020304" charset="0"/>
                        <a:ea typeface="宋体" panose="02010600030101010101" pitchFamily="2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伪指令，转去0</a:t>
                      </a:r>
                      <a:r>
                        <a:rPr lang="en-US" sz="1800" dirty="0">
                          <a:latin typeface="Times New Roman" panose="02020603050405020304" charset="0"/>
                          <a:cs typeface="Times New Roman" panose="02020603050405020304" charset="0"/>
                        </a:rPr>
                        <a:t>θ</a:t>
                      </a:r>
                      <a:r>
                        <a:rPr 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执行，即64号单元开始执行。</a:t>
                      </a:r>
                      <a:r>
                        <a:rPr lang="zh-CN" altLang="en-US" sz="1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（给汇编程序看的）</a:t>
                      </a:r>
                      <a:endParaRPr lang="zh-CN" altLang="en-US" sz="1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左大括号 2"/>
          <p:cNvSpPr/>
          <p:nvPr/>
        </p:nvSpPr>
        <p:spPr>
          <a:xfrm>
            <a:off x="733325" y="4847912"/>
            <a:ext cx="190122" cy="1620570"/>
          </a:xfrm>
          <a:prstGeom prst="leftBrac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sym typeface="+mn-ea"/>
            </a:endParaRPr>
          </a:p>
        </p:txBody>
      </p:sp>
      <p:sp>
        <p:nvSpPr>
          <p:cNvPr id="5" name="左大括号 4"/>
          <p:cNvSpPr/>
          <p:nvPr/>
        </p:nvSpPr>
        <p:spPr>
          <a:xfrm>
            <a:off x="733325" y="2593629"/>
            <a:ext cx="190122" cy="2064170"/>
          </a:xfrm>
          <a:prstGeom prst="leftBrace">
            <a:avLst/>
          </a:prstGeom>
          <a:ln w="25400"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8395" y="2593629"/>
            <a:ext cx="3930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/>
                </a:solidFill>
              </a:rPr>
              <a:t>代码部分</a:t>
            </a:r>
            <a:endParaRPr lang="en-US" altLang="zh-CN" sz="2800" dirty="0">
              <a:solidFill>
                <a:schemeClr val="tx1"/>
              </a:solidFill>
            </a:endParaRPr>
          </a:p>
          <a:p>
            <a:endParaRPr lang="en-US" altLang="zh-CN" sz="2800" dirty="0">
              <a:solidFill>
                <a:schemeClr val="tx1"/>
              </a:solidFill>
            </a:endParaRPr>
          </a:p>
          <a:p>
            <a:r>
              <a:rPr lang="zh-CN" altLang="en-US" sz="2800" dirty="0">
                <a:solidFill>
                  <a:schemeClr val="tx1"/>
                </a:solidFill>
              </a:rPr>
              <a:t>数据部分</a:t>
            </a:r>
            <a:endParaRPr lang="zh-CN" alt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装入程序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965" y="1083310"/>
            <a:ext cx="10973435" cy="5029200"/>
          </a:xfrm>
        </p:spPr>
        <p:txBody>
          <a:bodyPr>
            <a:normAutofit fontScale="85000"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3765" dirty="0"/>
              <a:t>装入</a:t>
            </a:r>
            <a:r>
              <a:rPr lang="zh-CN" altLang="en-US" sz="3765" dirty="0">
                <a:sym typeface="+mn-ea"/>
              </a:rPr>
              <a:t>(loading)</a:t>
            </a:r>
            <a:endParaRPr lang="zh-CN" altLang="en-US" sz="3400" dirty="0"/>
          </a:p>
          <a:p>
            <a:pPr lvl="1" algn="just">
              <a:lnSpc>
                <a:spcPct val="130000"/>
              </a:lnSpc>
            </a:pPr>
            <a:r>
              <a:rPr lang="zh-CN" altLang="en-US" sz="3295" dirty="0">
                <a:sym typeface="+mn-ea"/>
              </a:rPr>
              <a:t>将程序从外存读入内存的特定位置，这个过程称为程序的装入</a:t>
            </a:r>
            <a:endParaRPr lang="zh-CN" altLang="en-US" sz="2975" dirty="0"/>
          </a:p>
          <a:p>
            <a:pPr algn="just">
              <a:lnSpc>
                <a:spcPct val="130000"/>
              </a:lnSpc>
            </a:pPr>
            <a:r>
              <a:rPr lang="zh-CN" altLang="en-US" sz="3765" dirty="0"/>
              <a:t>为什么要装入</a:t>
            </a:r>
            <a:endParaRPr lang="zh-CN" altLang="en-US" sz="3400" dirty="0"/>
          </a:p>
          <a:p>
            <a:pPr lvl="1" algn="just">
              <a:lnSpc>
                <a:spcPct val="130000"/>
              </a:lnSpc>
            </a:pPr>
            <a:r>
              <a:rPr lang="zh-CN" altLang="en-US" sz="3295" dirty="0">
                <a:sym typeface="+mn-ea"/>
              </a:rPr>
              <a:t>存储程序计算机要</a:t>
            </a:r>
            <a:r>
              <a:rPr lang="zh-CN" altLang="en-US" sz="3295" dirty="0">
                <a:sym typeface="+mn-ea"/>
              </a:rPr>
              <a:t>求：</a:t>
            </a:r>
            <a:r>
              <a:rPr lang="zh-CN" altLang="en-US" sz="3295" dirty="0">
                <a:sym typeface="+mn-ea"/>
              </a:rPr>
              <a:t>程序和数据是存放在内存中的</a:t>
            </a:r>
            <a:endParaRPr lang="zh-CN" altLang="en-US" sz="3295" dirty="0"/>
          </a:p>
          <a:p>
            <a:pPr lvl="1" algn="just">
              <a:lnSpc>
                <a:spcPct val="130000"/>
              </a:lnSpc>
            </a:pPr>
            <a:r>
              <a:rPr lang="zh-CN" altLang="en-US" sz="3295" dirty="0">
                <a:sym typeface="+mn-ea"/>
              </a:rPr>
              <a:t>内存一般是易失性存储器，必须运行前装入</a:t>
            </a:r>
            <a:endParaRPr lang="zh-CN" altLang="en-US" sz="2975" dirty="0"/>
          </a:p>
          <a:p>
            <a:pPr algn="just">
              <a:lnSpc>
                <a:spcPct val="130000"/>
              </a:lnSpc>
            </a:pPr>
            <a:r>
              <a:rPr lang="zh-CN" altLang="en-US" sz="3765" dirty="0"/>
              <a:t>装入程序</a:t>
            </a:r>
            <a:endParaRPr lang="zh-CN" altLang="en-US" sz="3400" dirty="0"/>
          </a:p>
          <a:p>
            <a:pPr lvl="1" algn="just">
              <a:lnSpc>
                <a:spcPct val="130000"/>
              </a:lnSpc>
            </a:pPr>
            <a:r>
              <a:rPr lang="zh-CN" altLang="en-US" sz="3295" dirty="0"/>
              <a:t>完成装入工作的程序称为</a:t>
            </a:r>
            <a:r>
              <a:rPr lang="zh-CN" altLang="en-US" sz="3295" b="1" dirty="0"/>
              <a:t>装入程序</a:t>
            </a:r>
            <a:r>
              <a:rPr lang="zh-CN" altLang="en-US" sz="3295" dirty="0"/>
              <a:t>(loader)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绝对代码装入</a:t>
            </a:r>
            <a:r>
              <a:rPr lang="zh-CN" altLang="en-US" dirty="0"/>
              <a:t>方式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0235" y="1123315"/>
            <a:ext cx="10972165" cy="5029200"/>
          </a:xfrm>
        </p:spPr>
        <p:txBody>
          <a:bodyPr>
            <a:normAutofit fontScale="85000"/>
          </a:bodyPr>
          <a:lstStyle/>
          <a:p>
            <a:r>
              <a:rPr lang="zh-CN" altLang="en-US" sz="3765" dirty="0"/>
              <a:t>绝对代码</a:t>
            </a:r>
            <a:endParaRPr lang="zh-CN" altLang="en-US" sz="3370" dirty="0"/>
          </a:p>
          <a:p>
            <a:pPr lvl="1"/>
            <a:r>
              <a:rPr lang="zh-CN" altLang="en-US" sz="3295" dirty="0"/>
              <a:t>程序装入内存时，按照程序员的意图放置在指定的内存区域中</a:t>
            </a:r>
            <a:endParaRPr lang="zh-CN" altLang="en-US" sz="3295" dirty="0"/>
          </a:p>
          <a:p>
            <a:pPr lvl="1"/>
            <a:r>
              <a:rPr lang="zh-CN" altLang="en-US" sz="3295" dirty="0">
                <a:sym typeface="+mn-ea"/>
              </a:rPr>
              <a:t>整个内存空间完全由用户程序支配，想装到哪里就装到哪里</a:t>
            </a:r>
            <a:endParaRPr lang="zh-CN" altLang="en-US" sz="3295" dirty="0">
              <a:sym typeface="+mn-ea"/>
            </a:endParaRPr>
          </a:p>
          <a:p>
            <a:pPr lvl="1"/>
            <a:r>
              <a:rPr lang="zh-CN" altLang="en-US" sz="3295" dirty="0">
                <a:sym typeface="+mn-ea"/>
              </a:rPr>
              <a:t>通过伪指令实现：</a:t>
            </a:r>
            <a:r>
              <a:rPr lang="zh-CN" altLang="en-US" sz="3295" dirty="0">
                <a:sym typeface="+mn-ea"/>
              </a:rPr>
              <a:t>EDSAC：伪指令TnK；intel：伪指令 ORG n</a:t>
            </a:r>
            <a:endParaRPr lang="zh-CN" altLang="en-US" sz="2945" dirty="0"/>
          </a:p>
          <a:p>
            <a:r>
              <a:rPr lang="zh-CN" altLang="en-US" sz="3765" dirty="0">
                <a:sym typeface="+mn-ea"/>
              </a:rPr>
              <a:t>控制权移交</a:t>
            </a:r>
            <a:endParaRPr lang="zh-CN" altLang="en-US" sz="3700" dirty="0">
              <a:sym typeface="+mn-ea"/>
            </a:endParaRPr>
          </a:p>
          <a:p>
            <a:pPr lvl="1"/>
            <a:r>
              <a:rPr lang="zh-CN" altLang="en-US" sz="3295" dirty="0">
                <a:sym typeface="+mn-ea"/>
              </a:rPr>
              <a:t>装入用户程序之后，跳转到用户程序的入口，移交CPU的控制权</a:t>
            </a:r>
            <a:endParaRPr lang="zh-CN" altLang="en-US" sz="3295" dirty="0"/>
          </a:p>
        </p:txBody>
      </p:sp>
    </p:spTree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装入程序存储与启动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10972800" cy="5006340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zh-CN" altLang="en-US" sz="2900" dirty="0">
                <a:sym typeface="+mn-ea"/>
              </a:rPr>
              <a:t>装入程序存</a:t>
            </a:r>
            <a:r>
              <a:rPr lang="zh-CN" altLang="en-US" sz="2900" dirty="0">
                <a:sym typeface="+mn-ea"/>
              </a:rPr>
              <a:t>放</a:t>
            </a:r>
            <a:endParaRPr lang="zh-CN" altLang="en-US" sz="2900" dirty="0">
              <a:sym typeface="+mn-ea"/>
            </a:endParaRPr>
          </a:p>
          <a:p>
            <a:pPr lvl="1">
              <a:lnSpc>
                <a:spcPct val="160000"/>
              </a:lnSpc>
            </a:pPr>
            <a:r>
              <a:rPr lang="zh-CN" altLang="en-US" sz="2535" dirty="0">
                <a:sym typeface="+mn-ea"/>
              </a:rPr>
              <a:t>在</a:t>
            </a:r>
            <a:r>
              <a:rPr lang="en-US" altLang="zh-CN" sz="2535" dirty="0">
                <a:sym typeface="+mn-ea"/>
              </a:rPr>
              <a:t>ROM</a:t>
            </a:r>
            <a:r>
              <a:rPr lang="zh-CN" altLang="en-US" sz="2535" dirty="0">
                <a:sym typeface="+mn-ea"/>
              </a:rPr>
              <a:t>中</a:t>
            </a:r>
            <a:endParaRPr lang="zh-CN" altLang="en-US" sz="2535" dirty="0">
              <a:sym typeface="+mn-ea"/>
            </a:endParaRPr>
          </a:p>
          <a:p>
            <a:pPr>
              <a:lnSpc>
                <a:spcPct val="160000"/>
              </a:lnSpc>
            </a:pPr>
            <a:r>
              <a:rPr lang="zh-CN" altLang="en-US" sz="2900" dirty="0">
                <a:sym typeface="+mn-ea"/>
              </a:rPr>
              <a:t>装入程序的启动</a:t>
            </a:r>
            <a:endParaRPr lang="zh-CN" altLang="en-US" sz="2900" dirty="0">
              <a:sym typeface="+mn-ea"/>
            </a:endParaRPr>
          </a:p>
          <a:p>
            <a:pPr lvl="1">
              <a:lnSpc>
                <a:spcPct val="160000"/>
              </a:lnSpc>
            </a:pPr>
            <a:r>
              <a:rPr lang="zh-CN" altLang="en-US" sz="2535" dirty="0">
                <a:sym typeface="+mn-ea"/>
              </a:rPr>
              <a:t>ROM和RAM内存统一编址，开机时程序计数器PC指向装入程序的入口地址</a:t>
            </a:r>
            <a:endParaRPr lang="zh-CN" altLang="en-US" sz="2535" dirty="0">
              <a:sym typeface="+mn-ea"/>
            </a:endParaRPr>
          </a:p>
          <a:p>
            <a:pPr lvl="1">
              <a:lnSpc>
                <a:spcPct val="160000"/>
              </a:lnSpc>
            </a:pPr>
            <a:r>
              <a:rPr lang="zh-CN" altLang="en-US" sz="2535" dirty="0">
                <a:sym typeface="+mn-ea"/>
              </a:rPr>
              <a:t>开机时由硬件将ROM中的装入程序复制到RAM中指定位置，然后将PC值指向装入程序的入口</a:t>
            </a:r>
            <a:endParaRPr lang="zh-CN" altLang="en-US" sz="2535" dirty="0"/>
          </a:p>
        </p:txBody>
      </p:sp>
    </p:spTree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EDSAC</a:t>
            </a:r>
            <a:r>
              <a:rPr lang="zh-CN" altLang="en-US"/>
              <a:t>中的装入程序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>
              <a:lnSpc>
                <a:spcPct val="110000"/>
              </a:lnSpc>
            </a:pPr>
            <a:r>
              <a:rPr lang="zh-CN" altLang="en-US">
                <a:sym typeface="+mn-ea"/>
              </a:rPr>
              <a:t>initial orders</a:t>
            </a:r>
            <a:endParaRPr lang="zh-CN" altLang="en-US">
              <a:sym typeface="+mn-ea"/>
            </a:endParaRPr>
          </a:p>
          <a:p>
            <a:pPr lvl="1">
              <a:lnSpc>
                <a:spcPct val="110000"/>
              </a:lnSpc>
            </a:pPr>
            <a:r>
              <a:rPr lang="en-US" altLang="zh-CN"/>
              <a:t>存于只读存储器中，</a:t>
            </a:r>
            <a:r>
              <a:rPr lang="en-US" altLang="zh-CN" sz="2800">
                <a:sym typeface="+mn-ea"/>
              </a:rPr>
              <a:t>按“Start”启</a:t>
            </a:r>
            <a:r>
              <a:rPr lang="zh-CN" altLang="en-US" sz="2800">
                <a:sym typeface="+mn-ea"/>
              </a:rPr>
              <a:t>动</a:t>
            </a:r>
            <a:endParaRPr lang="en-US" altLang="zh-CN"/>
          </a:p>
          <a:p>
            <a:pPr lvl="1">
              <a:lnSpc>
                <a:spcPct val="110000"/>
              </a:lnSpc>
            </a:pPr>
            <a:r>
              <a:rPr lang="en-US" altLang="zh-CN"/>
              <a:t>该程序只有44条指令</a:t>
            </a:r>
            <a:endParaRPr lang="en-US" altLang="zh-CN"/>
          </a:p>
          <a:p>
            <a:pPr>
              <a:lnSpc>
                <a:spcPct val="110000"/>
              </a:lnSpc>
            </a:pPr>
            <a:r>
              <a:rPr lang="zh-CN" altLang="en-US"/>
              <a:t>功能</a:t>
            </a:r>
            <a:endParaRPr lang="zh-CN" altLang="en-US"/>
          </a:p>
          <a:p>
            <a:pPr lvl="1">
              <a:lnSpc>
                <a:spcPct val="110000"/>
              </a:lnSpc>
            </a:pPr>
            <a:r>
              <a:rPr lang="en-US" altLang="zh-CN">
                <a:sym typeface="+mn-ea"/>
              </a:rPr>
              <a:t>汇编</a:t>
            </a:r>
            <a:endParaRPr lang="en-US" altLang="zh-CN">
              <a:sym typeface="+mn-ea"/>
            </a:endParaRPr>
          </a:p>
          <a:p>
            <a:pPr lvl="1">
              <a:lnSpc>
                <a:spcPct val="110000"/>
              </a:lnSpc>
            </a:pPr>
            <a:r>
              <a:rPr lang="en-US" altLang="zh-CN">
                <a:sym typeface="+mn-ea"/>
              </a:rPr>
              <a:t>装入</a:t>
            </a:r>
            <a:endParaRPr lang="en-US" altLang="zh-CN">
              <a:sym typeface="+mn-ea"/>
            </a:endParaRPr>
          </a:p>
          <a:p>
            <a:pPr lvl="1">
              <a:lnSpc>
                <a:spcPct val="110000"/>
              </a:lnSpc>
            </a:pPr>
            <a:r>
              <a:rPr lang="zh-CN" altLang="en-US">
                <a:sym typeface="+mn-ea"/>
              </a:rPr>
              <a:t>移交</a:t>
            </a:r>
            <a:r>
              <a:rPr lang="en-US" altLang="zh-CN">
                <a:sym typeface="+mn-ea"/>
              </a:rPr>
              <a:t>CPU</a:t>
            </a:r>
            <a:endParaRPr lang="zh-CN" altLang="en-US"/>
          </a:p>
          <a:p>
            <a:pPr>
              <a:lnSpc>
                <a:spcPct val="110000"/>
              </a:lnSpc>
            </a:pPr>
            <a:r>
              <a:rPr lang="zh-CN" altLang="en-US"/>
              <a:t>操作系统的雏形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指令集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pPr algn="r"/>
            <a:r>
              <a:rPr lang="zh-CN" altLang="en-US"/>
              <a:t>山东大学计算机科学与技术学院</a:t>
            </a:r>
            <a:endParaRPr lang="zh-CN" altLang="en-US"/>
          </a:p>
          <a:p>
            <a:pPr algn="r"/>
            <a:r>
              <a:rPr lang="en-US" altLang="zh-CN"/>
              <a:t>2021 </a:t>
            </a:r>
            <a:r>
              <a:rPr lang="zh-CN" altLang="en-US"/>
              <a:t>春季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>
                <a:sym typeface="+mn-ea"/>
              </a:rPr>
              <a:t>计算机硬件的早期发展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指令集架构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指令集架构实例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ISA 的发展</a:t>
            </a:r>
            <a:endParaRPr lang="zh-CN" altLang="en-US" dirty="0"/>
          </a:p>
          <a:p>
            <a:r>
              <a:rPr lang="en-US" altLang="zh-CN" dirty="0">
                <a:sym typeface="+mn-ea"/>
              </a:rPr>
              <a:t>ISA </a:t>
            </a:r>
            <a:r>
              <a:rPr lang="zh-CN" altLang="en-US" dirty="0">
                <a:sym typeface="+mn-ea"/>
              </a:rPr>
              <a:t>的实现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特权指令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Times New Roman" panose="02020603050405020304"/>
              </a:rPr>
              <a:t>指令集架构是程序员与计算机的界面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/>
          </p:cNvSpPr>
          <p:nvPr>
            <p:ph type="title"/>
          </p:nvPr>
        </p:nvSpPr>
        <p:spPr>
          <a:xfrm>
            <a:off x="1981200" y="249238"/>
            <a:ext cx="8443913" cy="576263"/>
          </a:xfrm>
          <a:ln>
            <a:miter/>
          </a:ln>
        </p:spPr>
        <p:txBody>
          <a:bodyPr vert="horz" wrap="square" anchor="b"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3200" b="1" i="0" u="none" strike="noStrike" kern="0" cap="none" spc="0" normalizeH="0" baseline="0" noProof="1" dirty="0">
                <a:solidFill>
                  <a:srgbClr val="006699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+mj-lt"/>
                <a:ea typeface="宋体" panose="02010600030101010101" pitchFamily="2" charset="-122"/>
                <a:cs typeface="MS PGothic" panose="020B0600070205080204" charset="-128"/>
              </a:rPr>
              <a:t>教学大纲</a:t>
            </a:r>
            <a:endParaRPr kumimoji="0" lang="zh-CN" altLang="en-US" sz="2800" b="1" i="0" u="none" strike="noStrike" kern="0" cap="none" spc="0" normalizeH="0" baseline="0" noProof="1" dirty="0">
              <a:solidFill>
                <a:srgbClr val="006699"/>
              </a:solidFill>
              <a:effectLst>
                <a:outerShdw blurRad="38100" dist="38100" dir="2700000">
                  <a:srgbClr val="C0C0C0"/>
                </a:outerShdw>
              </a:effectLst>
              <a:latin typeface="+mj-lt"/>
              <a:ea typeface="宋体" panose="02010600030101010101" pitchFamily="2" charset="-122"/>
              <a:cs typeface="MS PGothic" panose="020B0600070205080204" charset="-128"/>
            </a:endParaRPr>
          </a:p>
        </p:txBody>
      </p:sp>
      <p:sp>
        <p:nvSpPr>
          <p:cNvPr id="12291" name="Rectangle 3"/>
          <p:cNvSpPr>
            <a:spLocks noGrp="1"/>
          </p:cNvSpPr>
          <p:nvPr>
            <p:ph type="body" idx="13"/>
          </p:nvPr>
        </p:nvSpPr>
        <p:spPr/>
        <p:txBody>
          <a:bodyPr wrap="square" anchor="t"/>
          <a:p>
            <a:pPr>
              <a:lnSpc>
                <a:spcPct val="100000"/>
              </a:lnSpc>
            </a:pPr>
            <a:r>
              <a:rPr lang="zh-CN" altLang="en-US" dirty="0"/>
              <a:t>课程描述</a:t>
            </a:r>
            <a:endParaRPr lang="zh-CN" altLang="en-US" sz="1800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操作系统课程是计算机科学与技术专业的专业基础课，阐述操作系统软件中具有普遍意义的概念、方法、结构和规律。</a:t>
            </a:r>
            <a:endParaRPr lang="zh-CN" altLang="en-US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除了课堂授课外，课程还包括体验和验证实验，与下一学期将开设操作系统课程设计互为补充，全面培养学生的理论和实践能力</a:t>
            </a:r>
            <a:endParaRPr lang="zh-CN" altLang="en-US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学习该课程，既要从计算机科学的角度认识操作系统软件所体现的普遍规律，又要从系统的角度认识操作系统软件所包含的运行机制</a:t>
            </a:r>
            <a:endParaRPr lang="zh-CN" altLang="en-US" sz="1500" dirty="0"/>
          </a:p>
          <a:p>
            <a:pPr>
              <a:lnSpc>
                <a:spcPct val="100000"/>
              </a:lnSpc>
            </a:pPr>
            <a:r>
              <a:rPr lang="zh-CN" altLang="en-US" dirty="0"/>
              <a:t>课程目标</a:t>
            </a:r>
            <a:endParaRPr lang="zh-CN" altLang="en-US" sz="1800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熟练使用操作系统进行操作和编程，解决编程中的各种技术问题</a:t>
            </a:r>
            <a:endParaRPr lang="zh-CN" altLang="en-US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掌握操作系统中的概念，理解其策略和机制</a:t>
            </a:r>
            <a:endParaRPr lang="zh-CN" altLang="en-US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具备面向复杂系统的方案设计能力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计算机硬件的早期发展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0000"/>
          </a:bodyPr>
          <a:lstStyle/>
          <a:p>
            <a:pPr>
              <a:lnSpc>
                <a:spcPct val="130000"/>
              </a:lnSpc>
            </a:pPr>
            <a:r>
              <a:rPr lang="zh-CN" altLang="en-US" dirty="0"/>
              <a:t>不可编程的计算机</a:t>
            </a:r>
            <a:endParaRPr lang="zh-CN" altLang="en-US" dirty="0"/>
          </a:p>
          <a:p>
            <a:pPr lvl="1">
              <a:lnSpc>
                <a:spcPct val="130000"/>
              </a:lnSpc>
            </a:pPr>
            <a:r>
              <a:rPr lang="zh-CN" altLang="en-US" dirty="0">
                <a:sym typeface="+mn-ea"/>
              </a:rPr>
              <a:t>换个</a:t>
            </a:r>
            <a:r>
              <a:rPr lang="zh-CN" altLang="en-US" dirty="0">
                <a:sym typeface="+mn-ea"/>
              </a:rPr>
              <a:t>题目，计算机重新造</a:t>
            </a:r>
            <a:endParaRPr lang="zh-CN" altLang="en-US" dirty="0"/>
          </a:p>
          <a:p>
            <a:pPr>
              <a:lnSpc>
                <a:spcPct val="130000"/>
              </a:lnSpc>
            </a:pPr>
            <a:r>
              <a:rPr lang="zh-CN" altLang="en-US" dirty="0"/>
              <a:t>可编程的计算机</a:t>
            </a:r>
            <a:endParaRPr lang="zh-CN" altLang="en-US" dirty="0"/>
          </a:p>
          <a:p>
            <a:pPr lvl="1">
              <a:lnSpc>
                <a:spcPct val="130000"/>
              </a:lnSpc>
            </a:pPr>
            <a:r>
              <a:rPr lang="zh-CN" altLang="en-US" sz="2800" dirty="0">
                <a:sym typeface="+mn-ea"/>
              </a:rPr>
              <a:t>指令</a:t>
            </a:r>
            <a:endParaRPr lang="zh-CN" altLang="en-US" sz="2800" dirty="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sz="2800" dirty="0">
                <a:sym typeface="+mn-ea"/>
              </a:rPr>
              <a:t>修改程序需要修改电路或重新装配，指令部分不动</a:t>
            </a:r>
            <a:endParaRPr lang="zh-CN" altLang="en-US" dirty="0"/>
          </a:p>
          <a:p>
            <a:pPr>
              <a:lnSpc>
                <a:spcPct val="130000"/>
              </a:lnSpc>
            </a:pPr>
            <a:r>
              <a:rPr lang="zh-CN" altLang="en-US" dirty="0"/>
              <a:t>存储程序计算机</a:t>
            </a:r>
            <a:endParaRPr lang="zh-CN" altLang="en-US" dirty="0"/>
          </a:p>
          <a:p>
            <a:pPr lvl="1">
              <a:lnSpc>
                <a:spcPct val="130000"/>
              </a:lnSpc>
            </a:pPr>
            <a:r>
              <a:rPr lang="zh-CN" altLang="en-US" dirty="0">
                <a:sym typeface="+mn-ea"/>
              </a:rPr>
              <a:t>程序和数据放在存储器，成为软件</a:t>
            </a:r>
            <a:endParaRPr lang="zh-CN" altLang="en-US" dirty="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dirty="0">
                <a:sym typeface="+mn-ea"/>
              </a:rPr>
              <a:t>程序员</a:t>
            </a:r>
            <a:r>
              <a:rPr lang="zh-CN" altLang="en-US" dirty="0"/>
              <a:t>软硬件分离</a:t>
            </a:r>
            <a:endParaRPr lang="zh-CN" altLang="en-US" dirty="0"/>
          </a:p>
          <a:p>
            <a:pPr lvl="1">
              <a:lnSpc>
                <a:spcPct val="130000"/>
              </a:lnSpc>
            </a:pPr>
            <a:r>
              <a:rPr lang="zh-CN" altLang="en-US" dirty="0"/>
              <a:t>软、硬件需要一个界面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870565" cy="908050"/>
          </a:xfrm>
        </p:spPr>
        <p:txBody>
          <a:bodyPr/>
          <a:lstStyle/>
          <a:p>
            <a:r>
              <a:rPr lang="zh-CN" altLang="en-US">
                <a:sym typeface="+mn-ea"/>
              </a:rPr>
              <a:t>指令集架构的概念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10708640" cy="4975225"/>
          </a:xfrm>
        </p:spPr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软件通过指令集架构来指挥硬件如何运作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指令集架构</a:t>
            </a:r>
            <a:r>
              <a:rPr lang="zh-CN" altLang="en-US">
                <a:sym typeface="+mn-ea"/>
              </a:rPr>
              <a:t>(Instruction set architecture, ISA)</a:t>
            </a:r>
            <a:endParaRPr lang="zh-CN" altLang="en-US">
              <a:sym typeface="+mn-ea"/>
            </a:endParaRPr>
          </a:p>
          <a:p>
            <a:r>
              <a:rPr lang="zh-CN" altLang="en-US" dirty="0">
                <a:sym typeface="+mn-ea"/>
              </a:rPr>
              <a:t>示意图</a:t>
            </a:r>
            <a:endParaRPr lang="en-US" altLang="zh-CN" dirty="0">
              <a:sym typeface="+mn-ea"/>
            </a:endParaRPr>
          </a:p>
          <a:p>
            <a:endParaRPr lang="en-US" altLang="zh-CN" dirty="0">
              <a:sym typeface="+mn-ea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65475" y="2920365"/>
            <a:ext cx="7190105" cy="32385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指令系统的设计</a:t>
            </a:r>
            <a:endParaRPr lang="zh-CN" altLang="en-US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10972800" cy="4975225"/>
          </a:xfrm>
        </p:spPr>
        <p:txBody>
          <a:bodyPr>
            <a:normAutofit lnSpcReduction="10000"/>
          </a:bodyPr>
          <a:lstStyle/>
          <a:p>
            <a:r>
              <a:rPr lang="zh-CN" altLang="en-US" sz="2900" dirty="0">
                <a:sym typeface="+mn-ea"/>
              </a:rPr>
              <a:t>操作数保存：寄存器、主存、栈、累加器</a:t>
            </a:r>
            <a:r>
              <a:rPr lang="en-US" altLang="zh-CN" sz="2900" dirty="0">
                <a:sym typeface="+mn-ea"/>
              </a:rPr>
              <a:t>…</a:t>
            </a:r>
            <a:endParaRPr lang="en-US" altLang="zh-CN" sz="2900" dirty="0">
              <a:sym typeface="+mn-ea"/>
            </a:endParaRPr>
          </a:p>
          <a:p>
            <a:r>
              <a:rPr lang="zh-CN" altLang="en-US" sz="2900" dirty="0">
                <a:sym typeface="+mn-ea"/>
              </a:rPr>
              <a:t>操作数个数：</a:t>
            </a:r>
            <a:r>
              <a:rPr lang="en-US" altLang="zh-CN" sz="2900" dirty="0">
                <a:sym typeface="+mn-ea"/>
              </a:rPr>
              <a:t>0</a:t>
            </a:r>
            <a:r>
              <a:rPr lang="zh-CN" altLang="en-US" sz="2900" dirty="0">
                <a:sym typeface="+mn-ea"/>
              </a:rPr>
              <a:t>，</a:t>
            </a:r>
            <a:r>
              <a:rPr lang="en-US" altLang="zh-CN" sz="2900" dirty="0">
                <a:sym typeface="+mn-ea"/>
              </a:rPr>
              <a:t>1</a:t>
            </a:r>
            <a:r>
              <a:rPr lang="zh-CN" altLang="en-US" sz="2900" dirty="0">
                <a:sym typeface="+mn-ea"/>
              </a:rPr>
              <a:t>，</a:t>
            </a:r>
            <a:r>
              <a:rPr lang="en-US" altLang="zh-CN" sz="2900" dirty="0">
                <a:sym typeface="+mn-ea"/>
              </a:rPr>
              <a:t>2</a:t>
            </a:r>
            <a:r>
              <a:rPr lang="zh-CN" altLang="en-US" sz="2900" dirty="0">
                <a:sym typeface="+mn-ea"/>
              </a:rPr>
              <a:t>，</a:t>
            </a:r>
            <a:r>
              <a:rPr lang="en-US" altLang="zh-CN" sz="2900" dirty="0">
                <a:sym typeface="+mn-ea"/>
              </a:rPr>
              <a:t>3</a:t>
            </a:r>
            <a:endParaRPr lang="en-US" altLang="zh-CN" sz="2900" dirty="0">
              <a:sym typeface="+mn-ea"/>
            </a:endParaRPr>
          </a:p>
          <a:p>
            <a:r>
              <a:rPr lang="zh-CN" altLang="en-US" sz="2900" dirty="0"/>
              <a:t>寻址方式：寄存器寻址、立即数寻址、间接寻址</a:t>
            </a:r>
            <a:r>
              <a:rPr lang="en-US" altLang="zh-CN" sz="2900" dirty="0"/>
              <a:t>…</a:t>
            </a:r>
            <a:r>
              <a:rPr lang="zh-CN" altLang="en-US" sz="2900" dirty="0"/>
              <a:t> </a:t>
            </a:r>
            <a:endParaRPr lang="zh-CN" altLang="en-US" sz="2900" dirty="0"/>
          </a:p>
          <a:p>
            <a:r>
              <a:rPr lang="zh-CN" altLang="en-US" sz="2900" dirty="0"/>
              <a:t>操作类型：加法、减法、乘法、位移</a:t>
            </a:r>
            <a:r>
              <a:rPr lang="en-US" altLang="zh-CN" sz="2900" dirty="0"/>
              <a:t>…</a:t>
            </a:r>
            <a:r>
              <a:rPr lang="zh-CN" altLang="en-US" sz="2900" dirty="0"/>
              <a:t> </a:t>
            </a:r>
            <a:endParaRPr lang="zh-CN" altLang="en-US" sz="2900" dirty="0"/>
          </a:p>
          <a:p>
            <a:r>
              <a:rPr lang="zh-CN" altLang="en-US" sz="2900" dirty="0"/>
              <a:t>访问外设的方式</a:t>
            </a:r>
            <a:endParaRPr lang="zh-CN" altLang="en-US" sz="2900" dirty="0"/>
          </a:p>
          <a:p>
            <a:r>
              <a:rPr lang="en-US" altLang="zh-CN" sz="2900" dirty="0"/>
              <a:t>…</a:t>
            </a:r>
            <a:r>
              <a:rPr lang="zh-CN" altLang="en-US" sz="2900" dirty="0"/>
              <a:t> </a:t>
            </a:r>
            <a:r>
              <a:rPr lang="en-US" altLang="zh-CN" sz="2900" dirty="0"/>
              <a:t>…</a:t>
            </a:r>
            <a:r>
              <a:rPr lang="zh-CN" altLang="en-US" sz="2900" dirty="0"/>
              <a:t> </a:t>
            </a:r>
            <a:endParaRPr lang="zh-CN" altLang="en-US" sz="2900" dirty="0"/>
          </a:p>
        </p:txBody>
      </p:sp>
    </p:spTree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指令集架构的实例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10972800" cy="2426459"/>
          </a:xfrm>
        </p:spPr>
        <p:txBody>
          <a:bodyPr>
            <a:normAutofit/>
          </a:bodyPr>
          <a:lstStyle/>
          <a:p>
            <a:r>
              <a:rPr lang="zh-CN" altLang="en-US" dirty="0"/>
              <a:t>一个简单的计算机指令集架构</a:t>
            </a:r>
            <a:r>
              <a:rPr lang="zh-CN" altLang="en-US" dirty="0">
                <a:sym typeface="+mn-ea"/>
              </a:rPr>
              <a:t>Y86-64</a:t>
            </a:r>
            <a:r>
              <a:rPr lang="zh-CN" altLang="en-US" dirty="0"/>
              <a:t>的例子，是一个缩小版的x86-64CPU架构</a:t>
            </a:r>
            <a:endParaRPr lang="en-US" altLang="zh-CN" dirty="0"/>
          </a:p>
          <a:p>
            <a:r>
              <a:rPr lang="zh-CN" altLang="en-US" dirty="0"/>
              <a:t>Y86-64的指令系统包含如下的几类指令</a:t>
            </a:r>
            <a:endParaRPr lang="zh-CN" alt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461985" y="3914964"/>
          <a:ext cx="9700820" cy="21066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50410"/>
                <a:gridCol w="4850410"/>
              </a:tblGrid>
              <a:tr h="526665">
                <a:tc>
                  <a:txBody>
                    <a:bodyPr/>
                    <a:lstStyle/>
                    <a:p>
                      <a:r>
                        <a:rPr lang="zh-CN" altLang="en-US" sz="2800" dirty="0"/>
                        <a:t>4条数据传送指令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800" dirty="0"/>
                        <a:t>4条算数运算指令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6665">
                <a:tc>
                  <a:txBody>
                    <a:bodyPr/>
                    <a:lstStyle/>
                    <a:p>
                      <a:r>
                        <a:rPr lang="zh-CN" altLang="en-US" sz="2800" dirty="0"/>
                        <a:t>7条跳转指令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800" dirty="0"/>
                        <a:t>6条有条件的传送指令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6665">
                <a:tc>
                  <a:txBody>
                    <a:bodyPr/>
                    <a:lstStyle/>
                    <a:p>
                      <a:r>
                        <a:rPr lang="zh-CN" altLang="en-US" sz="2800" dirty="0"/>
                        <a:t>子程序调用和返回指令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800" dirty="0"/>
                        <a:t>入栈、出栈指令；</a:t>
                      </a:r>
                      <a:endParaRPr lang="zh-CN" alt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6665">
                <a:tc>
                  <a:txBody>
                    <a:bodyPr/>
                    <a:lstStyle/>
                    <a:p>
                      <a:r>
                        <a:rPr lang="zh-CN" altLang="en-US" sz="2800" dirty="0"/>
                        <a:t>停机指令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指令集架构的实例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10972800" cy="5266055"/>
          </a:xfrm>
        </p:spPr>
        <p:txBody>
          <a:bodyPr>
            <a:noAutofit/>
          </a:bodyPr>
          <a:lstStyle/>
          <a:p>
            <a:r>
              <a:rPr lang="zh-CN" altLang="en-US" dirty="0">
                <a:sym typeface="+mn-ea"/>
              </a:rPr>
              <a:t>内存</a:t>
            </a:r>
            <a:endParaRPr lang="zh-CN" altLang="en-US" dirty="0"/>
          </a:p>
          <a:p>
            <a:pPr lvl="1"/>
            <a:r>
              <a:rPr lang="zh-CN" altLang="en-US" dirty="0"/>
              <a:t>使用虚拟地址引用内存位置</a:t>
            </a:r>
            <a:endParaRPr lang="zh-CN" altLang="en-US" dirty="0"/>
          </a:p>
          <a:p>
            <a:r>
              <a:rPr lang="zh-CN" altLang="en-US" dirty="0"/>
              <a:t>寄存器</a:t>
            </a:r>
            <a:endParaRPr lang="zh-CN" altLang="en-US" dirty="0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6203043" y="1350326"/>
          <a:ext cx="5379357" cy="50993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1437"/>
                <a:gridCol w="1281437"/>
                <a:gridCol w="837830"/>
                <a:gridCol w="1978653"/>
              </a:tblGrid>
              <a:tr h="463579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寄存器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cap="flat">
                      <a:noFill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内存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%rax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%r8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9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%rbx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%r9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%rcx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%r10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%rdx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%r11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%rsp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%r12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%rbp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%r13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%rsi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%r14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%rdi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PC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n-2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CC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Stat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n-1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63579">
                <a:tc gridSpan="4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Y86-64寄存器和内存视图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</a:tcPr>
                </a:tc>
                <a:tc hMerge="1">
                  <a:tcPr>
                    <a:lnT cap="flat">
                      <a:noFill/>
                    </a:lnT>
                    <a:lnB cap="flat">
                      <a:noFill/>
                    </a:lnB>
                  </a:tcPr>
                </a:tc>
                <a:tc hMerge="1">
                  <a:tcPr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指令集架构的实例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7091" y="1183640"/>
            <a:ext cx="5593443" cy="5266055"/>
          </a:xfrm>
        </p:spPr>
        <p:txBody>
          <a:bodyPr>
            <a:noAutofit/>
          </a:bodyPr>
          <a:lstStyle/>
          <a:p>
            <a:pPr algn="just"/>
            <a:r>
              <a:rPr lang="zh-CN" altLang="en-US" dirty="0">
                <a:sym typeface="+mn-ea"/>
              </a:rPr>
              <a:t>内存</a:t>
            </a:r>
            <a:endParaRPr lang="zh-CN" altLang="en-US" dirty="0"/>
          </a:p>
          <a:p>
            <a:pPr algn="just"/>
            <a:r>
              <a:rPr lang="zh-CN" altLang="en-US" dirty="0"/>
              <a:t>寄存器</a:t>
            </a:r>
            <a:endParaRPr lang="en-US" altLang="zh-CN" dirty="0"/>
          </a:p>
          <a:p>
            <a:pPr lvl="1" algn="just"/>
            <a:r>
              <a:rPr lang="zh-CN" altLang="en-US" dirty="0"/>
              <a:t>每个寄存器有64位</a:t>
            </a:r>
            <a:endParaRPr lang="zh-CN" altLang="en-US" dirty="0"/>
          </a:p>
          <a:p>
            <a:pPr lvl="1" algn="just"/>
            <a:r>
              <a:rPr lang="zh-CN" altLang="en-US" dirty="0"/>
              <a:t>%rsp和%rbp分别用于栈指针和栈帧指针</a:t>
            </a:r>
            <a:endParaRPr lang="zh-CN" altLang="en-US" dirty="0"/>
          </a:p>
          <a:p>
            <a:pPr lvl="1" algn="just"/>
            <a:r>
              <a:rPr lang="zh-CN" altLang="en-US" dirty="0"/>
              <a:t>Stat表明程序的总体运行状态，如正常还是出现了异常</a:t>
            </a:r>
            <a:endParaRPr lang="zh-CN" altLang="en-US" dirty="0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6203043" y="1350326"/>
          <a:ext cx="5053330" cy="49523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3960"/>
                <a:gridCol w="1203960"/>
                <a:gridCol w="786765"/>
                <a:gridCol w="1858645"/>
              </a:tblGrid>
              <a:tr h="450215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寄存器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cap="flat">
                      <a:noFill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内存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0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%rax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%r8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9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0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%rbx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%r9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50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%rcx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%r10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50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%rdx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%r11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50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%rsp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%r12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50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%rbp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%r13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50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%rsi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%r14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50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%rdi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PC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n-2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50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CC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Stat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n-1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50215">
                <a:tc gridSpan="4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Y86-64寄存器和内存视图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</a:tcPr>
                </a:tc>
                <a:tc hMerge="1">
                  <a:tcPr>
                    <a:lnT cap="flat">
                      <a:noFill/>
                    </a:lnT>
                    <a:lnB cap="flat">
                      <a:noFill/>
                    </a:lnB>
                  </a:tcPr>
                </a:tc>
                <a:tc hMerge="1">
                  <a:tcPr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指令集架构的实例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7713" y="1099661"/>
            <a:ext cx="5985329" cy="5266055"/>
          </a:xfrm>
        </p:spPr>
        <p:txBody>
          <a:bodyPr>
            <a:noAutofit/>
          </a:bodyPr>
          <a:lstStyle/>
          <a:p>
            <a:pPr algn="just"/>
            <a:r>
              <a:rPr lang="zh-CN" altLang="en-US" dirty="0">
                <a:sym typeface="+mn-ea"/>
              </a:rPr>
              <a:t>内存</a:t>
            </a:r>
            <a:endParaRPr lang="zh-CN" altLang="en-US" dirty="0"/>
          </a:p>
          <a:p>
            <a:pPr algn="just"/>
            <a:r>
              <a:rPr lang="zh-CN" altLang="en-US" dirty="0"/>
              <a:t>寄存器</a:t>
            </a:r>
            <a:endParaRPr lang="en-US" altLang="zh-CN" dirty="0"/>
          </a:p>
          <a:p>
            <a:pPr lvl="1" algn="just"/>
            <a:r>
              <a:rPr lang="zh-CN" altLang="en-US" dirty="0"/>
              <a:t>PC是指令计数器，存放当前正在执行的指令的地址</a:t>
            </a:r>
            <a:endParaRPr lang="zh-CN" altLang="en-US" dirty="0"/>
          </a:p>
          <a:p>
            <a:pPr lvl="1" algn="just"/>
            <a:r>
              <a:rPr lang="zh-CN" altLang="en-US" dirty="0">
                <a:sym typeface="+mn-ea"/>
              </a:rPr>
              <a:t>三个条件码ZF、SF和OF各占一位，合起来记为CC，保存最近逻辑和算术运算信息</a:t>
            </a:r>
            <a:endParaRPr lang="zh-CN" altLang="en-US" dirty="0"/>
          </a:p>
          <a:p>
            <a:pPr algn="just"/>
            <a:endParaRPr lang="zh-CN" altLang="en-US" dirty="0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6488051" y="1183005"/>
          <a:ext cx="5379357" cy="50993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1437"/>
                <a:gridCol w="1281437"/>
                <a:gridCol w="837830"/>
                <a:gridCol w="1978653"/>
              </a:tblGrid>
              <a:tr h="463579"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 err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寄存器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cap="flat">
                      <a:noFill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内存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%rax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%r8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0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9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%rbx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%r9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%rcx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%r10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%rdx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%r11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%rsp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%r12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%rbp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%r13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%rsi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%r14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%rdi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PC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n-2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635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CC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Stat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sz="280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n-1</a:t>
                      </a:r>
                      <a:endParaRPr lang="en-US" altLang="en-US" sz="280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63579">
                <a:tc gridSpan="4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dirty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Y86-64寄存器和内存视图</a:t>
                      </a:r>
                      <a:endParaRPr lang="en-US" altLang="en-US" sz="2800" dirty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</a:tcPr>
                </a:tc>
                <a:tc hMerge="1">
                  <a:tcPr>
                    <a:lnT cap="flat">
                      <a:noFill/>
                    </a:lnT>
                    <a:lnB cap="flat">
                      <a:noFill/>
                    </a:lnB>
                  </a:tcPr>
                </a:tc>
                <a:tc hMerge="1">
                  <a:tcPr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ISA</a:t>
            </a:r>
            <a:r>
              <a:rPr lang="zh-CN" altLang="en-US">
                <a:sym typeface="+mn-ea"/>
              </a:rPr>
              <a:t>的发展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5000" lnSpcReduction="10000"/>
          </a:bodyPr>
          <a:lstStyle/>
          <a:p>
            <a:r>
              <a:rPr lang="zh-CN" altLang="en-US" sz="3400" dirty="0">
                <a:sym typeface="+mn-ea"/>
              </a:rPr>
              <a:t>EDSAC</a:t>
            </a:r>
            <a:endParaRPr lang="zh-CN" altLang="en-US" sz="3400" dirty="0">
              <a:sym typeface="+mn-ea"/>
            </a:endParaRPr>
          </a:p>
          <a:p>
            <a:pPr lvl="1"/>
            <a:r>
              <a:rPr lang="zh-CN" altLang="en-US" sz="2900" dirty="0">
                <a:sym typeface="+mn-ea"/>
              </a:rPr>
              <a:t>有14条指令，包含了算术运算、逻辑运算、转移、传送等指令，构成了一个图灵完备的简单的指令系统</a:t>
            </a:r>
            <a:endParaRPr lang="zh-CN" altLang="en-US" sz="2900" dirty="0">
              <a:sym typeface="+mn-ea"/>
            </a:endParaRPr>
          </a:p>
          <a:p>
            <a:pPr lvl="1"/>
            <a:r>
              <a:rPr lang="zh-CN" altLang="en-US" sz="2900" dirty="0">
                <a:sym typeface="+mn-ea"/>
              </a:rPr>
              <a:t>字长</a:t>
            </a:r>
            <a:r>
              <a:rPr lang="en-US" altLang="zh-CN" sz="2900" dirty="0">
                <a:sym typeface="+mn-ea"/>
              </a:rPr>
              <a:t>18</a:t>
            </a:r>
            <a:r>
              <a:rPr lang="zh-CN" altLang="en-US" sz="2900" dirty="0">
                <a:sym typeface="+mn-ea"/>
              </a:rPr>
              <a:t>位，全部内存，共</a:t>
            </a:r>
            <a:r>
              <a:rPr lang="en-US" altLang="zh-CN" sz="2900" dirty="0">
                <a:sym typeface="+mn-ea"/>
              </a:rPr>
              <a:t>512</a:t>
            </a:r>
            <a:r>
              <a:rPr lang="zh-CN" altLang="en-US" sz="2900" dirty="0">
                <a:sym typeface="+mn-ea"/>
              </a:rPr>
              <a:t>字</a:t>
            </a:r>
            <a:endParaRPr lang="zh-CN" altLang="en-US" sz="2900" dirty="0">
              <a:sym typeface="+mn-ea"/>
            </a:endParaRPr>
          </a:p>
          <a:p>
            <a:r>
              <a:rPr lang="zh-CN" altLang="en-US" sz="3400" dirty="0">
                <a:sym typeface="+mn-ea"/>
              </a:rPr>
              <a:t>图灵机</a:t>
            </a:r>
            <a:endParaRPr lang="zh-CN" altLang="en-US" sz="3400" dirty="0">
              <a:sym typeface="+mn-ea"/>
            </a:endParaRPr>
          </a:p>
          <a:p>
            <a:pPr lvl="1"/>
            <a:r>
              <a:rPr lang="zh-CN" altLang="en-US" sz="2900" dirty="0">
                <a:sym typeface="+mn-ea"/>
              </a:rPr>
              <a:t>一个简单的指令集，如读、写纸带，在纸带上左、右移动等</a:t>
            </a:r>
            <a:endParaRPr lang="zh-CN" altLang="en-US" sz="2900" dirty="0">
              <a:sym typeface="+mn-ea"/>
            </a:endParaRPr>
          </a:p>
          <a:p>
            <a:pPr lvl="1"/>
            <a:r>
              <a:rPr lang="zh-CN" altLang="en-US" sz="2900" dirty="0">
                <a:sym typeface="+mn-ea"/>
              </a:rPr>
              <a:t>访问数据的方式，那条纸带</a:t>
            </a:r>
            <a:endParaRPr lang="zh-CN" altLang="en-US" sz="2900" dirty="0">
              <a:sym typeface="+mn-ea"/>
            </a:endParaRPr>
          </a:p>
          <a:p>
            <a:endParaRPr lang="en-US" altLang="zh-CN" dirty="0"/>
          </a:p>
        </p:txBody>
      </p:sp>
    </p:spTree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ISA</a:t>
            </a:r>
            <a:r>
              <a:rPr lang="zh-CN" altLang="en-US">
                <a:sym typeface="+mn-ea"/>
              </a:rPr>
              <a:t>的发展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8770" y="1306195"/>
            <a:ext cx="11554460" cy="4880610"/>
          </a:xfrm>
        </p:spPr>
        <p:txBody>
          <a:bodyPr>
            <a:normAutofit fontScale="87500"/>
          </a:bodyPr>
          <a:lstStyle/>
          <a:p>
            <a:pPr algn="just"/>
            <a:r>
              <a:rPr lang="en-US" altLang="zh-CN" sz="3400" dirty="0">
                <a:sym typeface="+mn-ea"/>
              </a:rPr>
              <a:t>CISC</a:t>
            </a:r>
            <a:r>
              <a:rPr lang="zh-CN" altLang="en-US" sz="3400" dirty="0">
                <a:sym typeface="+mn-ea"/>
              </a:rPr>
              <a:t>（</a:t>
            </a:r>
            <a:r>
              <a:rPr lang="en-US" altLang="zh-CN" sz="3400" dirty="0">
                <a:sym typeface="+mn-ea"/>
              </a:rPr>
              <a:t>Complex</a:t>
            </a:r>
            <a:r>
              <a:rPr lang="zh-CN" altLang="en-US" sz="3400" dirty="0">
                <a:sym typeface="+mn-ea"/>
              </a:rPr>
              <a:t> </a:t>
            </a:r>
            <a:r>
              <a:rPr lang="en-US" altLang="zh-CN" sz="3400" dirty="0">
                <a:sym typeface="+mn-ea"/>
              </a:rPr>
              <a:t>Instruction</a:t>
            </a:r>
            <a:r>
              <a:rPr lang="zh-CN" altLang="en-US" sz="3400" dirty="0">
                <a:sym typeface="+mn-ea"/>
              </a:rPr>
              <a:t> </a:t>
            </a:r>
            <a:r>
              <a:rPr lang="en-US" altLang="zh-CN" sz="3400" dirty="0">
                <a:sym typeface="+mn-ea"/>
              </a:rPr>
              <a:t>Set</a:t>
            </a:r>
            <a:r>
              <a:rPr lang="zh-CN" altLang="en-US" sz="3400" dirty="0">
                <a:sym typeface="+mn-ea"/>
              </a:rPr>
              <a:t> </a:t>
            </a:r>
            <a:r>
              <a:rPr lang="en-US" altLang="zh-CN" sz="3400" dirty="0">
                <a:sym typeface="+mn-ea"/>
              </a:rPr>
              <a:t>Computer</a:t>
            </a:r>
            <a:r>
              <a:rPr lang="zh-CN" altLang="en-US" sz="3400" dirty="0">
                <a:sym typeface="+mn-ea"/>
              </a:rPr>
              <a:t>，复杂指令集计算机）</a:t>
            </a:r>
            <a:endParaRPr lang="zh-CN" altLang="en-US" sz="3400" dirty="0">
              <a:sym typeface="+mn-ea"/>
            </a:endParaRPr>
          </a:p>
          <a:p>
            <a:pPr lvl="1" algn="just"/>
            <a:r>
              <a:rPr lang="zh-CN" altLang="en-US" sz="2900" dirty="0">
                <a:sym typeface="+mn-ea"/>
              </a:rPr>
              <a:t>增强指令功能，设置功能复杂的指令，尽量使用硬件来实现功能</a:t>
            </a:r>
            <a:endParaRPr lang="en-US" altLang="zh-CN" sz="2900" dirty="0">
              <a:sym typeface="+mn-ea"/>
            </a:endParaRPr>
          </a:p>
          <a:p>
            <a:pPr lvl="1" algn="just"/>
            <a:r>
              <a:rPr lang="zh-CN" altLang="en-US" sz="2900" dirty="0">
                <a:sym typeface="+mn-ea"/>
              </a:rPr>
              <a:t>以</a:t>
            </a:r>
            <a:r>
              <a:rPr lang="en-US" altLang="zh-CN" sz="2900" dirty="0">
                <a:sym typeface="+mn-ea"/>
              </a:rPr>
              <a:t>X86</a:t>
            </a:r>
            <a:r>
              <a:rPr lang="zh-CN" altLang="en-US" sz="2900" dirty="0">
                <a:sym typeface="+mn-ea"/>
              </a:rPr>
              <a:t>为代表</a:t>
            </a:r>
            <a:endParaRPr lang="en-US" altLang="zh-CN" sz="2900" dirty="0">
              <a:sym typeface="+mn-ea"/>
            </a:endParaRPr>
          </a:p>
          <a:p>
            <a:pPr algn="just"/>
            <a:r>
              <a:rPr lang="en-US" altLang="zh-CN" sz="3400" dirty="0"/>
              <a:t>RISC</a:t>
            </a:r>
            <a:r>
              <a:rPr lang="zh-CN" altLang="en-US" sz="3400" dirty="0"/>
              <a:t>（</a:t>
            </a:r>
            <a:r>
              <a:rPr lang="en-US" altLang="zh-CN" sz="3400" dirty="0"/>
              <a:t>Reduced</a:t>
            </a:r>
            <a:r>
              <a:rPr lang="zh-CN" altLang="en-US" sz="3400" dirty="0"/>
              <a:t> </a:t>
            </a:r>
            <a:r>
              <a:rPr lang="en-US" altLang="zh-CN" sz="3400" dirty="0"/>
              <a:t>Instruction</a:t>
            </a:r>
            <a:r>
              <a:rPr lang="zh-CN" altLang="en-US" sz="3400" dirty="0"/>
              <a:t> </a:t>
            </a:r>
            <a:r>
              <a:rPr lang="en-US" altLang="zh-CN" sz="3400" dirty="0"/>
              <a:t>Set</a:t>
            </a:r>
            <a:r>
              <a:rPr lang="zh-CN" altLang="en-US" sz="3400" dirty="0"/>
              <a:t> </a:t>
            </a:r>
            <a:r>
              <a:rPr lang="en-US" altLang="zh-CN" sz="3400" dirty="0"/>
              <a:t>Computer</a:t>
            </a:r>
            <a:r>
              <a:rPr lang="zh-CN" altLang="en-US" sz="3400" dirty="0"/>
              <a:t>，精减指令集计算机）</a:t>
            </a:r>
            <a:endParaRPr lang="en-US" altLang="zh-CN" sz="3400" dirty="0"/>
          </a:p>
          <a:p>
            <a:pPr lvl="1" algn="just"/>
            <a:r>
              <a:rPr lang="zh-CN" altLang="en-US" dirty="0">
                <a:sym typeface="+mn-ea"/>
              </a:rPr>
              <a:t>简化指令功能，降低指令数量，以软件来实现复杂功能</a:t>
            </a:r>
            <a:endParaRPr lang="en-US" altLang="zh-CN" dirty="0">
              <a:sym typeface="+mn-ea"/>
            </a:endParaRPr>
          </a:p>
          <a:p>
            <a:pPr lvl="1" algn="just"/>
            <a:r>
              <a:rPr lang="zh-CN" altLang="en-US" dirty="0">
                <a:sym typeface="+mn-ea"/>
              </a:rPr>
              <a:t>以</a:t>
            </a:r>
            <a:r>
              <a:rPr lang="en-US" altLang="zh-CN" dirty="0">
                <a:sym typeface="+mn-ea"/>
              </a:rPr>
              <a:t>ARM</a:t>
            </a:r>
            <a:r>
              <a:rPr lang="zh-CN" altLang="en-US" dirty="0">
                <a:sym typeface="+mn-ea"/>
              </a:rPr>
              <a:t>、</a:t>
            </a:r>
            <a:r>
              <a:rPr lang="en-US" altLang="zh-CN" dirty="0">
                <a:sym typeface="+mn-ea"/>
              </a:rPr>
              <a:t>MIPS</a:t>
            </a:r>
            <a:r>
              <a:rPr lang="zh-CN" altLang="en-US" dirty="0">
                <a:sym typeface="+mn-ea"/>
              </a:rPr>
              <a:t>、</a:t>
            </a:r>
            <a:r>
              <a:rPr lang="en-US" altLang="zh-CN" dirty="0">
                <a:sym typeface="+mn-ea"/>
              </a:rPr>
              <a:t>RISC-V</a:t>
            </a:r>
            <a:r>
              <a:rPr lang="zh-CN" altLang="en-US" dirty="0">
                <a:sym typeface="+mn-ea"/>
              </a:rPr>
              <a:t>为代表</a:t>
            </a:r>
            <a:endParaRPr lang="en-US" altLang="zh-CN" dirty="0">
              <a:sym typeface="+mn-ea"/>
            </a:endParaRPr>
          </a:p>
          <a:p>
            <a:pPr algn="just"/>
            <a:endParaRPr lang="en-US" altLang="zh-CN" dirty="0"/>
          </a:p>
        </p:txBody>
      </p:sp>
    </p:spTree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ISA 的发展</a:t>
            </a:r>
            <a:endParaRPr lang="en-US" altLang="zh-CN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RISC-V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2010年源于加州大学柏克利分校的RISC-V是基于RISC技术的开源项目，正方兴未艾</a:t>
            </a:r>
            <a:endParaRPr lang="zh-CN" altLang="en-US" dirty="0"/>
          </a:p>
          <a:p>
            <a:pPr lvl="1"/>
            <a:r>
              <a:rPr lang="zh-CN" altLang="en-US" dirty="0"/>
              <a:t>特点是结构简单、完全开源，得到学术界和业界的广泛支持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Rectangle 2"/>
          <p:cNvSpPr>
            <a:spLocks noGrp="1"/>
          </p:cNvSpPr>
          <p:nvPr>
            <p:ph type="title"/>
          </p:nvPr>
        </p:nvSpPr>
        <p:spPr>
          <a:xfrm>
            <a:off x="1981200" y="249238"/>
            <a:ext cx="8443913" cy="576263"/>
          </a:xfrm>
          <a:ln>
            <a:miter/>
          </a:ln>
        </p:spPr>
        <p:txBody>
          <a:bodyPr vert="horz" wrap="square" anchor="b"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3200" b="1" i="0" u="none" strike="noStrike" kern="0" cap="none" spc="0" normalizeH="0" baseline="0" noProof="1" dirty="0">
                <a:solidFill>
                  <a:srgbClr val="006699"/>
                </a:solidFill>
                <a:effectLst>
                  <a:outerShdw blurRad="38100" dist="38100" dir="2700000">
                    <a:srgbClr val="C0C0C0"/>
                  </a:outerShdw>
                </a:effectLst>
                <a:latin typeface="+mj-lt"/>
                <a:ea typeface="宋体" panose="02010600030101010101" pitchFamily="2" charset="-122"/>
                <a:cs typeface="MS PGothic" panose="020B0600070205080204" charset="-128"/>
              </a:rPr>
              <a:t>其他参考书</a:t>
            </a:r>
            <a:endParaRPr kumimoji="0" lang="zh-CN" altLang="en-US" sz="3200" b="1" i="0" u="none" strike="noStrike" kern="0" cap="none" spc="0" normalizeH="0" baseline="0" noProof="1" dirty="0">
              <a:solidFill>
                <a:srgbClr val="006699"/>
              </a:solidFill>
              <a:effectLst>
                <a:outerShdw blurRad="38100" dist="38100" dir="2700000">
                  <a:srgbClr val="C0C0C0"/>
                </a:outerShdw>
              </a:effectLst>
              <a:latin typeface="+mj-lt"/>
              <a:ea typeface="宋体" panose="02010600030101010101" pitchFamily="2" charset="-122"/>
              <a:cs typeface="MS PGothic" panose="020B0600070205080204" charset="-128"/>
            </a:endParaRPr>
          </a:p>
        </p:txBody>
      </p:sp>
      <p:sp>
        <p:nvSpPr>
          <p:cNvPr id="13315" name="Rectangle 3"/>
          <p:cNvSpPr>
            <a:spLocks noGrp="1"/>
          </p:cNvSpPr>
          <p:nvPr>
            <p:ph type="body" idx="13"/>
          </p:nvPr>
        </p:nvSpPr>
        <p:spPr/>
        <p:txBody>
          <a:bodyPr wrap="square" anchor="t"/>
          <a:p>
            <a:pPr defTabSz="914400" latinLnBrk="0">
              <a:lnSpc>
                <a:spcPct val="120000"/>
              </a:lnSpc>
            </a:pPr>
            <a:r>
              <a:rPr lang="zh-CN" altLang="en-US" baseline="0" dirty="0"/>
              <a:t>现代操作系统</a:t>
            </a:r>
            <a:endParaRPr lang="zh-CN" altLang="en-US" baseline="0" dirty="0"/>
          </a:p>
          <a:p>
            <a:pPr lvl="1" defTabSz="914400" latinLnBrk="0">
              <a:lnSpc>
                <a:spcPct val="120000"/>
              </a:lnSpc>
            </a:pPr>
            <a:r>
              <a:rPr lang="en-US" altLang="zh-CN" baseline="0" dirty="0"/>
              <a:t>Authors: ANDREW S. TANENBAUM</a:t>
            </a:r>
            <a:endParaRPr lang="en-US" altLang="zh-CN" baseline="0" dirty="0"/>
          </a:p>
          <a:p>
            <a:pPr defTabSz="914400" latinLnBrk="0">
              <a:lnSpc>
                <a:spcPct val="120000"/>
              </a:lnSpc>
            </a:pPr>
            <a:r>
              <a:rPr lang="zh-CN" altLang="en-US" baseline="0" dirty="0"/>
              <a:t>Linux内核设计与实现</a:t>
            </a:r>
            <a:endParaRPr lang="zh-CN" altLang="en-US" baseline="0" dirty="0"/>
          </a:p>
          <a:p>
            <a:pPr lvl="1" defTabSz="914400" latinLnBrk="0">
              <a:lnSpc>
                <a:spcPct val="120000"/>
              </a:lnSpc>
            </a:pPr>
            <a:r>
              <a:rPr lang="en-US" altLang="zh-CN" baseline="0" dirty="0"/>
              <a:t>Robert Love, 译 陈莉君</a:t>
            </a:r>
            <a:endParaRPr lang="en-US" altLang="zh-CN" baseline="0" dirty="0"/>
          </a:p>
          <a:p>
            <a:pPr defTabSz="914400" latinLnBrk="0">
              <a:lnSpc>
                <a:spcPct val="120000"/>
              </a:lnSpc>
            </a:pPr>
            <a:r>
              <a:rPr lang="zh-CN" altLang="en-US" baseline="0" dirty="0"/>
              <a:t>计算机操作系统原理</a:t>
            </a:r>
            <a:endParaRPr lang="zh-CN" altLang="en-US" baseline="0" dirty="0"/>
          </a:p>
          <a:p>
            <a:pPr lvl="1" defTabSz="914400" latinLnBrk="0">
              <a:lnSpc>
                <a:spcPct val="120000"/>
              </a:lnSpc>
            </a:pPr>
            <a:r>
              <a:rPr lang="en-US" altLang="zh-CN" baseline="0" dirty="0"/>
              <a:t>张琼声</a:t>
            </a:r>
            <a:endParaRPr lang="en-US" altLang="zh-CN" baseline="0" dirty="0">
              <a:sym typeface="宋体" panose="02010600030101010101" pitchFamily="2" charset="-122"/>
            </a:endParaRPr>
          </a:p>
          <a:p>
            <a:pPr defTabSz="914400" latinLnBrk="0">
              <a:lnSpc>
                <a:spcPct val="120000"/>
              </a:lnSpc>
            </a:pPr>
            <a:r>
              <a:rPr lang="zh-CN" altLang="en-US" baseline="0" dirty="0">
                <a:sym typeface="宋体" panose="02010600030101010101" pitchFamily="2" charset="-122"/>
              </a:rPr>
              <a:t>计算机系统基础</a:t>
            </a:r>
            <a:endParaRPr lang="zh-CN" altLang="en-US" baseline="0" dirty="0">
              <a:sym typeface="宋体" panose="02010600030101010101" pitchFamily="2" charset="-122"/>
            </a:endParaRPr>
          </a:p>
          <a:p>
            <a:pPr lvl="1" defTabSz="914400" latinLnBrk="0">
              <a:lnSpc>
                <a:spcPct val="120000"/>
              </a:lnSpc>
            </a:pPr>
            <a:r>
              <a:rPr lang="en-US" altLang="zh-CN" baseline="0" dirty="0">
                <a:sym typeface="宋体" panose="02010600030101010101" pitchFamily="2" charset="-122"/>
              </a:rPr>
              <a:t>袁春风</a:t>
            </a:r>
            <a:endParaRPr lang="en-US" altLang="zh-CN" baseline="0" dirty="0">
              <a:sym typeface="宋体" panose="02010600030101010101" pitchFamily="2" charset="-122"/>
            </a:endParaRPr>
          </a:p>
          <a:p>
            <a:pPr defTabSz="914400" latinLnBrk="0">
              <a:lnSpc>
                <a:spcPct val="120000"/>
              </a:lnSpc>
            </a:pPr>
            <a:r>
              <a:rPr lang="zh-CN" altLang="en-US" baseline="0" dirty="0">
                <a:sym typeface="宋体" panose="02010600030101010101" pitchFamily="2" charset="-122"/>
              </a:rPr>
              <a:t>Linux内核完全解析0.11</a:t>
            </a:r>
            <a:endParaRPr lang="zh-CN" altLang="en-US" baseline="0" dirty="0">
              <a:sym typeface="宋体" panose="02010600030101010101" pitchFamily="2" charset="-122"/>
            </a:endParaRPr>
          </a:p>
          <a:p>
            <a:pPr lvl="1" defTabSz="914400" latinLnBrk="0">
              <a:lnSpc>
                <a:spcPct val="120000"/>
              </a:lnSpc>
            </a:pPr>
            <a:r>
              <a:rPr lang="en-US" altLang="zh-CN" baseline="0" dirty="0">
                <a:sym typeface="宋体" panose="02010600030101010101" pitchFamily="2" charset="-122"/>
              </a:rPr>
              <a:t>赵炯</a:t>
            </a:r>
            <a:endParaRPr lang="en-US" altLang="zh-CN" baseline="0" dirty="0"/>
          </a:p>
        </p:txBody>
      </p:sp>
    </p:spTree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ISA </a:t>
            </a:r>
            <a:r>
              <a:rPr lang="zh-CN" altLang="en-US">
                <a:sym typeface="+mn-ea"/>
              </a:rPr>
              <a:t>的实现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83475"/>
            <a:ext cx="11277600" cy="5392692"/>
          </a:xfrm>
        </p:spPr>
        <p:txBody>
          <a:bodyPr>
            <a:normAutofit fontScale="92500"/>
          </a:bodyPr>
          <a:lstStyle/>
          <a:p>
            <a:pPr algn="just"/>
            <a:r>
              <a:rPr lang="zh-CN" altLang="en-US" dirty="0">
                <a:sym typeface="+mn-ea"/>
              </a:rPr>
              <a:t>实现 (implementation)</a:t>
            </a:r>
            <a:endParaRPr lang="zh-CN" altLang="en-US" dirty="0">
              <a:sym typeface="+mn-ea"/>
            </a:endParaRPr>
          </a:p>
          <a:p>
            <a:pPr lvl="1" algn="just"/>
            <a:r>
              <a:rPr lang="zh-CN" altLang="en-US" sz="3000" dirty="0"/>
              <a:t>不同的生产厂家生产出价格、性能等各不相同的计算机系统</a:t>
            </a:r>
            <a:endParaRPr lang="zh-CN" altLang="en-US" sz="3000" dirty="0"/>
          </a:p>
          <a:p>
            <a:pPr algn="just"/>
            <a:r>
              <a:rPr lang="zh-CN" altLang="en-US" dirty="0">
                <a:sym typeface="+mn-ea"/>
              </a:rPr>
              <a:t>指令集架构是各种程序和各种计算机硬件的汇聚点，是抽象模型</a:t>
            </a:r>
            <a:endParaRPr lang="zh-CN" altLang="en-US" dirty="0">
              <a:sym typeface="+mn-ea"/>
            </a:endParaRPr>
          </a:p>
          <a:p>
            <a:pPr lvl="1" algn="just"/>
            <a:r>
              <a:rPr lang="zh-CN" altLang="en-US" sz="3000" dirty="0">
                <a:sym typeface="+mn-ea"/>
              </a:rPr>
              <a:t>定义了机器语言程序员需要知道的有关计算机的所有内容</a:t>
            </a:r>
            <a:endParaRPr lang="zh-CN" altLang="en-US" sz="3000" dirty="0"/>
          </a:p>
          <a:p>
            <a:pPr algn="just"/>
            <a:r>
              <a:rPr lang="zh-CN" altLang="en-US" dirty="0"/>
              <a:t>程序员一般无需关心ISA的实现</a:t>
            </a:r>
            <a:endParaRPr lang="zh-CN" altLang="en-US" dirty="0"/>
          </a:p>
          <a:p>
            <a:pPr lvl="1" algn="just"/>
            <a:r>
              <a:rPr lang="zh-CN" altLang="en-US" sz="3000" dirty="0"/>
              <a:t>例如，Intel和AMD都生产X86架构CPU，我们在X86架构CPU的机器上编程时，很少考虑所用CPU是</a:t>
            </a:r>
            <a:r>
              <a:rPr lang="en-US" altLang="zh-CN" sz="3000" dirty="0"/>
              <a:t>I</a:t>
            </a:r>
            <a:r>
              <a:rPr lang="zh-CN" altLang="en-US" sz="3000" dirty="0"/>
              <a:t>ntel还是AMD生产的</a:t>
            </a:r>
            <a:endParaRPr lang="zh-CN" altLang="en-US" sz="3000" dirty="0"/>
          </a:p>
        </p:txBody>
      </p:sp>
    </p:spTree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特权指令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874452"/>
            <a:ext cx="10972800" cy="5625465"/>
          </a:xfrm>
        </p:spPr>
        <p:txBody>
          <a:bodyPr>
            <a:noAutofit/>
          </a:bodyPr>
          <a:lstStyle/>
          <a:p>
            <a:r>
              <a:rPr lang="en-US" altLang="zh-CN" dirty="0"/>
              <a:t>CPU</a:t>
            </a:r>
            <a:r>
              <a:rPr lang="zh-CN" altLang="en-US" dirty="0"/>
              <a:t>内核模式</a:t>
            </a:r>
            <a:endParaRPr lang="zh-CN" altLang="en-US" dirty="0"/>
          </a:p>
          <a:p>
            <a:pPr lvl="1"/>
            <a:r>
              <a:rPr lang="zh-CN" altLang="en-US" dirty="0"/>
              <a:t>管理整个系统的模式，可以执行</a:t>
            </a:r>
            <a:r>
              <a:rPr lang="en-US" altLang="zh-CN" dirty="0"/>
              <a:t>ISA</a:t>
            </a:r>
            <a:r>
              <a:rPr lang="zh-CN" altLang="en-US" dirty="0"/>
              <a:t>的全部指令</a:t>
            </a:r>
            <a:endParaRPr lang="zh-CN" altLang="en-US" dirty="0"/>
          </a:p>
          <a:p>
            <a:r>
              <a:rPr lang="en-US" altLang="zh-CN" dirty="0"/>
              <a:t>CPU</a:t>
            </a:r>
            <a:r>
              <a:rPr lang="zh-CN" altLang="en-US" dirty="0"/>
              <a:t>用户模式</a:t>
            </a:r>
            <a:endParaRPr lang="zh-CN" altLang="en-US" dirty="0"/>
          </a:p>
          <a:p>
            <a:pPr lvl="1"/>
            <a:r>
              <a:rPr lang="zh-CN" altLang="en-US" dirty="0"/>
              <a:t>执行应用程序的模式，不允许对系统的关键资源进行直接操作</a:t>
            </a:r>
            <a:endParaRPr lang="zh-CN" altLang="en-US" dirty="0"/>
          </a:p>
          <a:p>
            <a:r>
              <a:rPr lang="zh-CN" altLang="en-US" dirty="0"/>
              <a:t>特权指令</a:t>
            </a:r>
            <a:endParaRPr lang="zh-CN" altLang="en-US" dirty="0"/>
          </a:p>
          <a:p>
            <a:pPr lvl="1"/>
            <a:r>
              <a:rPr lang="zh-CN" altLang="en-US" dirty="0"/>
              <a:t>能系统中关键资源进行操作的指令</a:t>
            </a:r>
            <a:endParaRPr lang="zh-CN" altLang="en-US" dirty="0"/>
          </a:p>
          <a:p>
            <a:pPr lvl="1"/>
            <a:r>
              <a:rPr lang="zh-CN" altLang="en-US" dirty="0"/>
              <a:t>仅在内核态下才能执行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Times New Roman" panose="02020603050405020304"/>
              </a:rPr>
              <a:t>指令集架构是程序员与计算机的界面</a:t>
            </a:r>
            <a:endParaRPr lang="zh-CN" altLang="en-US"/>
          </a:p>
        </p:txBody>
      </p:sp>
      <p:grpSp>
        <p:nvGrpSpPr>
          <p:cNvPr id="5" name="组合 1"/>
          <p:cNvGrpSpPr/>
          <p:nvPr/>
        </p:nvGrpSpPr>
        <p:grpSpPr>
          <a:xfrm>
            <a:off x="2898775" y="1997661"/>
            <a:ext cx="6170180" cy="3747877"/>
            <a:chOff x="1741" y="4638"/>
            <a:chExt cx="3844" cy="2168"/>
          </a:xfrm>
        </p:grpSpPr>
        <p:sp>
          <p:nvSpPr>
            <p:cNvPr id="58" name="文本框 58"/>
            <p:cNvSpPr txBox="1"/>
            <p:nvPr/>
          </p:nvSpPr>
          <p:spPr>
            <a:xfrm>
              <a:off x="3369" y="5376"/>
              <a:ext cx="755" cy="643"/>
            </a:xfrm>
            <a:prstGeom prst="rect">
              <a:avLst/>
            </a:prstGeom>
            <a:solidFill>
              <a:schemeClr val="lt1"/>
            </a:solidFill>
            <a:ln w="31750">
              <a:solidFill>
                <a:prstClr val="black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200" kern="100" dirty="0">
                  <a:solidFill>
                    <a:schemeClr val="tx1"/>
                  </a:solidFill>
                  <a:latin typeface="Calibri" panose="020F0502020204030204"/>
                  <a:ea typeface="宋体" panose="02010600030101010101" pitchFamily="2" charset="-122"/>
                  <a:cs typeface="Times New Roman" panose="02020603050405020304"/>
                  <a:sym typeface="Times New Roman" panose="02020603050405020304"/>
                </a:rPr>
                <a:t>ISA</a:t>
              </a:r>
              <a:endParaRPr lang="en-US" altLang="zh-CN" sz="3200" kern="100" dirty="0">
                <a:solidFill>
                  <a:schemeClr val="tx1"/>
                </a:solidFill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59" name="文本框 59"/>
            <p:cNvSpPr txBox="1"/>
            <p:nvPr/>
          </p:nvSpPr>
          <p:spPr>
            <a:xfrm>
              <a:off x="4746" y="4638"/>
              <a:ext cx="821" cy="506"/>
            </a:xfrm>
            <a:prstGeom prst="rect">
              <a:avLst/>
            </a:prstGeom>
            <a:solidFill>
              <a:schemeClr val="lt1"/>
            </a:solidFill>
            <a:ln w="31750">
              <a:solidFill>
                <a:prstClr val="black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200" kern="100" dirty="0">
                  <a:solidFill>
                    <a:schemeClr val="tx1"/>
                  </a:solidFill>
                  <a:latin typeface="Calibri" panose="020F0502020204030204"/>
                  <a:ea typeface="宋体" panose="02010600030101010101" pitchFamily="2" charset="-122"/>
                  <a:cs typeface="Times New Roman" panose="02020603050405020304"/>
                  <a:sym typeface="Times New Roman" panose="02020603050405020304"/>
                </a:rPr>
                <a:t>程序1</a:t>
              </a:r>
              <a:endParaRPr lang="en-US" altLang="zh-CN" sz="3200" kern="100" dirty="0">
                <a:solidFill>
                  <a:schemeClr val="tx1"/>
                </a:solidFill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60" name="文本框 60"/>
            <p:cNvSpPr txBox="1"/>
            <p:nvPr/>
          </p:nvSpPr>
          <p:spPr>
            <a:xfrm>
              <a:off x="4771" y="6355"/>
              <a:ext cx="814" cy="450"/>
            </a:xfrm>
            <a:prstGeom prst="rect">
              <a:avLst/>
            </a:prstGeom>
            <a:solidFill>
              <a:schemeClr val="lt1"/>
            </a:solidFill>
            <a:ln w="31750">
              <a:solidFill>
                <a:prstClr val="black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200" kern="100" dirty="0" err="1">
                  <a:solidFill>
                    <a:schemeClr val="tx1"/>
                  </a:solidFill>
                  <a:latin typeface="Calibri" panose="020F0502020204030204"/>
                  <a:ea typeface="宋体" panose="02010600030101010101" pitchFamily="2" charset="-122"/>
                  <a:cs typeface="Times New Roman" panose="02020603050405020304"/>
                  <a:sym typeface="Times New Roman" panose="02020603050405020304"/>
                </a:rPr>
                <a:t>程序n</a:t>
              </a:r>
              <a:endParaRPr lang="en-US" altLang="zh-CN" sz="3200" kern="100" dirty="0">
                <a:solidFill>
                  <a:schemeClr val="tx1"/>
                </a:solidFill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61" name="文本框 61"/>
            <p:cNvSpPr txBox="1"/>
            <p:nvPr/>
          </p:nvSpPr>
          <p:spPr>
            <a:xfrm>
              <a:off x="1741" y="6300"/>
              <a:ext cx="929" cy="506"/>
            </a:xfrm>
            <a:prstGeom prst="rect">
              <a:avLst/>
            </a:prstGeom>
            <a:solidFill>
              <a:schemeClr val="lt1"/>
            </a:solidFill>
            <a:ln w="31750">
              <a:solidFill>
                <a:prstClr val="black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200" kern="100" dirty="0" err="1">
                  <a:solidFill>
                    <a:schemeClr val="tx1"/>
                  </a:solidFill>
                  <a:latin typeface="Calibri" panose="020F0502020204030204"/>
                  <a:ea typeface="宋体" panose="02010600030101010101" pitchFamily="2" charset="-122"/>
                  <a:cs typeface="Times New Roman" panose="02020603050405020304"/>
                  <a:sym typeface="Times New Roman" panose="02020603050405020304"/>
                </a:rPr>
                <a:t>实现m</a:t>
              </a:r>
              <a:endParaRPr lang="en-US" altLang="zh-CN" sz="3200" kern="100" dirty="0">
                <a:solidFill>
                  <a:schemeClr val="tx1"/>
                </a:solidFill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62" name="文本框 62"/>
            <p:cNvSpPr txBox="1"/>
            <p:nvPr/>
          </p:nvSpPr>
          <p:spPr>
            <a:xfrm>
              <a:off x="1756" y="4641"/>
              <a:ext cx="863" cy="506"/>
            </a:xfrm>
            <a:prstGeom prst="rect">
              <a:avLst/>
            </a:prstGeom>
            <a:solidFill>
              <a:schemeClr val="lt1"/>
            </a:solidFill>
            <a:ln w="31750">
              <a:solidFill>
                <a:prstClr val="black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3200" kern="100" dirty="0">
                  <a:solidFill>
                    <a:schemeClr val="tx1"/>
                  </a:solidFill>
                  <a:latin typeface="Calibri" panose="020F0502020204030204"/>
                  <a:ea typeface="宋体" panose="02010600030101010101" pitchFamily="2" charset="-122"/>
                  <a:cs typeface="Times New Roman" panose="02020603050405020304"/>
                  <a:sym typeface="Times New Roman" panose="02020603050405020304"/>
                </a:rPr>
                <a:t>实现1</a:t>
              </a:r>
              <a:endParaRPr lang="en-US" altLang="zh-CN" sz="3200" kern="100" dirty="0">
                <a:solidFill>
                  <a:schemeClr val="tx1"/>
                </a:solidFill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63" name="文本框 63"/>
            <p:cNvSpPr txBox="1"/>
            <p:nvPr/>
          </p:nvSpPr>
          <p:spPr>
            <a:xfrm>
              <a:off x="4515" y="5512"/>
              <a:ext cx="978" cy="507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kern="100" dirty="0">
                  <a:solidFill>
                    <a:schemeClr val="tx1"/>
                  </a:solidFill>
                  <a:latin typeface="Calibri" panose="020F0502020204030204"/>
                  <a:ea typeface="宋体" panose="02010600030101010101" pitchFamily="2" charset="-122"/>
                  <a:cs typeface="Times New Roman" panose="02020603050405020304"/>
                  <a:sym typeface="Times New Roman" panose="02020603050405020304"/>
                </a:rPr>
                <a:t>… … …</a:t>
              </a:r>
              <a:endParaRPr lang="en-US" altLang="zh-CN" sz="2000" b="1" kern="100" dirty="0">
                <a:solidFill>
                  <a:schemeClr val="tx1"/>
                </a:solidFill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sp>
          <p:nvSpPr>
            <p:cNvPr id="64" name="文本框 64"/>
            <p:cNvSpPr txBox="1"/>
            <p:nvPr/>
          </p:nvSpPr>
          <p:spPr>
            <a:xfrm>
              <a:off x="1793" y="5495"/>
              <a:ext cx="863" cy="507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kern="100" dirty="0">
                  <a:solidFill>
                    <a:schemeClr val="tx1"/>
                  </a:solidFill>
                  <a:latin typeface="Calibri" panose="020F0502020204030204"/>
                  <a:ea typeface="宋体" panose="02010600030101010101" pitchFamily="2" charset="-122"/>
                  <a:cs typeface="Times New Roman" panose="02020603050405020304"/>
                  <a:sym typeface="Times New Roman" panose="02020603050405020304"/>
                </a:rPr>
                <a:t>… … …</a:t>
              </a:r>
              <a:endParaRPr lang="en-US" altLang="zh-CN" sz="2000" b="1" kern="100" dirty="0">
                <a:solidFill>
                  <a:schemeClr val="tx1"/>
                </a:solidFill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endParaRPr>
            </a:p>
          </p:txBody>
        </p:sp>
        <p:cxnSp>
          <p:nvCxnSpPr>
            <p:cNvPr id="65" name="直接箭头连接符 65"/>
            <p:cNvCxnSpPr/>
            <p:nvPr/>
          </p:nvCxnSpPr>
          <p:spPr>
            <a:xfrm flipV="1">
              <a:off x="4144" y="5141"/>
              <a:ext cx="619" cy="238"/>
            </a:xfrm>
            <a:prstGeom prst="straightConnector1">
              <a:avLst/>
            </a:prstGeom>
            <a:ln w="31750">
              <a:solidFill>
                <a:prstClr val="black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箭头连接符 66"/>
            <p:cNvCxnSpPr/>
            <p:nvPr/>
          </p:nvCxnSpPr>
          <p:spPr>
            <a:xfrm>
              <a:off x="4128" y="6013"/>
              <a:ext cx="627" cy="325"/>
            </a:xfrm>
            <a:prstGeom prst="straightConnector1">
              <a:avLst/>
            </a:prstGeom>
            <a:ln w="31750">
              <a:solidFill>
                <a:prstClr val="black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箭头连接符 67"/>
            <p:cNvCxnSpPr/>
            <p:nvPr/>
          </p:nvCxnSpPr>
          <p:spPr>
            <a:xfrm flipH="1" flipV="1">
              <a:off x="2615" y="5127"/>
              <a:ext cx="749" cy="247"/>
            </a:xfrm>
            <a:prstGeom prst="straightConnector1">
              <a:avLst/>
            </a:prstGeom>
            <a:ln w="31750">
              <a:solidFill>
                <a:prstClr val="black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8"/>
            <p:cNvCxnSpPr/>
            <p:nvPr/>
          </p:nvCxnSpPr>
          <p:spPr>
            <a:xfrm flipH="1">
              <a:off x="2688" y="5991"/>
              <a:ext cx="708" cy="300"/>
            </a:xfrm>
            <a:prstGeom prst="straightConnector1">
              <a:avLst/>
            </a:prstGeom>
            <a:ln w="31750">
              <a:solidFill>
                <a:prstClr val="black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参考文献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指令集架构</a:t>
            </a:r>
            <a:endParaRPr lang="zh-CN" altLang="en-US" dirty="0">
              <a:sym typeface="+mn-ea"/>
            </a:endParaRPr>
          </a:p>
          <a:p>
            <a:pPr lvl="1"/>
            <a:r>
              <a:rPr lang="en-US" altLang="zh-CN" dirty="0">
                <a:sym typeface="+mn-ea"/>
              </a:rPr>
              <a:t>https://blog.csdn.net/stringnewname/article/details/90443939</a:t>
            </a:r>
            <a:endParaRPr lang="en-US" altLang="zh-CN" dirty="0"/>
          </a:p>
          <a:p>
            <a:endParaRPr lang="zh-CN" altLang="en-US" dirty="0">
              <a:sym typeface="+mn-ea"/>
            </a:endParaRPr>
          </a:p>
          <a:p>
            <a:endParaRPr lang="zh-CN" altLang="en-US" dirty="0">
              <a:sym typeface="+mn-ea"/>
            </a:endParaRPr>
          </a:p>
          <a:p>
            <a:endParaRPr lang="zh-CN" altLang="en-US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第一章 计算机架构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/>
              <a:t>山东大学计算机科学与技术学院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本章目录</a:t>
            </a:r>
            <a:endParaRPr lang="zh-CN" altLang="en-US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76425" y="1343660"/>
            <a:ext cx="5884545" cy="4650105"/>
          </a:xfrm>
        </p:spPr>
        <p:txBody>
          <a:bodyPr>
            <a:noAutofit/>
          </a:bodyPr>
          <a:lstStyle/>
          <a:p>
            <a:pPr>
              <a:lnSpc>
                <a:spcPct val="160000"/>
              </a:lnSpc>
            </a:pPr>
            <a:r>
              <a:rPr lang="en-US" altLang="zh-CN" dirty="0">
                <a:cs typeface="幼圆" panose="02010509060101010101" charset="-122"/>
                <a:sym typeface="+mn-ea"/>
              </a:rPr>
              <a:t>1</a:t>
            </a:r>
            <a:r>
              <a:rPr dirty="0">
                <a:cs typeface="幼圆" panose="02010509060101010101" charset="-122"/>
                <a:sym typeface="+mn-ea"/>
              </a:rPr>
              <a:t>-1 </a:t>
            </a:r>
            <a:r>
              <a:rPr lang="en-US" dirty="0" err="1">
                <a:cs typeface="幼圆" panose="02010509060101010101" charset="-122"/>
                <a:sym typeface="+mn-ea"/>
              </a:rPr>
              <a:t>图灵机</a:t>
            </a:r>
            <a:endParaRPr lang="zh-CN" dirty="0">
              <a:cs typeface="幼圆" panose="02010509060101010101" charset="-122"/>
              <a:sym typeface="+mn-ea"/>
            </a:endParaRPr>
          </a:p>
          <a:p>
            <a:pPr>
              <a:lnSpc>
                <a:spcPct val="160000"/>
              </a:lnSpc>
            </a:pPr>
            <a:r>
              <a:rPr lang="en-US" altLang="zh-CN" dirty="0">
                <a:cs typeface="幼圆" panose="02010509060101010101" charset="-122"/>
                <a:sym typeface="+mn-ea"/>
              </a:rPr>
              <a:t>1</a:t>
            </a:r>
            <a:r>
              <a:rPr dirty="0">
                <a:cs typeface="幼圆" panose="02010509060101010101" charset="-122"/>
                <a:sym typeface="+mn-ea"/>
              </a:rPr>
              <a:t>-2 </a:t>
            </a:r>
            <a:r>
              <a:rPr lang="zh-CN" altLang="en-US" dirty="0">
                <a:cs typeface="幼圆" panose="02010509060101010101" charset="-122"/>
                <a:sym typeface="+mn-ea"/>
              </a:rPr>
              <a:t>电子计算机</a:t>
            </a:r>
            <a:r>
              <a:rPr lang="zh-CN" altLang="en-US" dirty="0">
                <a:cs typeface="幼圆" panose="02010509060101010101" charset="-122"/>
                <a:sym typeface="+mn-ea"/>
              </a:rPr>
              <a:t>的诞生</a:t>
            </a:r>
            <a:endParaRPr lang="en-US" altLang="zh-CN" dirty="0">
              <a:cs typeface="幼圆" panose="02010509060101010101" charset="-122"/>
              <a:sym typeface="+mn-ea"/>
            </a:endParaRPr>
          </a:p>
          <a:p>
            <a:pPr>
              <a:lnSpc>
                <a:spcPct val="160000"/>
              </a:lnSpc>
            </a:pPr>
            <a:r>
              <a:rPr lang="en-US" altLang="zh-CN" dirty="0">
                <a:cs typeface="幼圆" panose="02010509060101010101" charset="-122"/>
                <a:sym typeface="+mn-ea"/>
              </a:rPr>
              <a:t>1</a:t>
            </a:r>
            <a:r>
              <a:rPr dirty="0">
                <a:cs typeface="幼圆" panose="02010509060101010101" charset="-122"/>
                <a:sym typeface="+mn-ea"/>
              </a:rPr>
              <a:t>-3 </a:t>
            </a:r>
            <a:r>
              <a:rPr lang="zh-CN" altLang="en-US" dirty="0">
                <a:cs typeface="幼圆" panose="02010509060101010101" charset="-122"/>
                <a:sym typeface="+mn-ea"/>
              </a:rPr>
              <a:t>存储程序计算机</a:t>
            </a:r>
            <a:endParaRPr dirty="0">
              <a:cs typeface="幼圆" panose="02010509060101010101" charset="-122"/>
              <a:sym typeface="+mn-ea"/>
            </a:endParaRPr>
          </a:p>
          <a:p>
            <a:pPr>
              <a:lnSpc>
                <a:spcPct val="160000"/>
              </a:lnSpc>
            </a:pPr>
            <a:r>
              <a:rPr lang="en-US" altLang="zh-CN" dirty="0">
                <a:cs typeface="幼圆" panose="02010509060101010101" charset="-122"/>
                <a:sym typeface="+mn-ea"/>
              </a:rPr>
              <a:t>1</a:t>
            </a:r>
            <a:r>
              <a:rPr dirty="0">
                <a:cs typeface="幼圆" panose="02010509060101010101" charset="-122"/>
                <a:sym typeface="+mn-ea"/>
              </a:rPr>
              <a:t>-4 </a:t>
            </a:r>
            <a:r>
              <a:rPr lang="zh-CN" altLang="en-US" dirty="0">
                <a:cs typeface="幼圆" panose="02010509060101010101" charset="-122"/>
                <a:sym typeface="+mn-ea"/>
              </a:rPr>
              <a:t>指令集架构</a:t>
            </a:r>
            <a:endParaRPr dirty="0">
              <a:cs typeface="幼圆" panose="02010509060101010101" charset="-122"/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1-1 </a:t>
            </a:r>
            <a:r>
              <a:rPr lang="zh-CN" altLang="en-US"/>
              <a:t>图灵机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107267" y="4505960"/>
            <a:ext cx="8534400" cy="1959234"/>
          </a:xfrm>
        </p:spPr>
        <p:txBody>
          <a:bodyPr>
            <a:normAutofit/>
          </a:bodyPr>
          <a:lstStyle/>
          <a:p>
            <a:pPr algn="r"/>
            <a:r>
              <a:rPr lang="zh-CN" altLang="en-US" sz="2800" dirty="0"/>
              <a:t>山东大学计算机科学与技术学院</a:t>
            </a:r>
            <a:endParaRPr lang="zh-CN" altLang="en-US" sz="2800" dirty="0"/>
          </a:p>
          <a:p>
            <a:pPr algn="r"/>
            <a:r>
              <a:rPr lang="en-US" altLang="zh-CN" sz="2800" dirty="0"/>
              <a:t>2021 </a:t>
            </a:r>
            <a:r>
              <a:rPr lang="zh-CN" altLang="en-US" sz="2800" dirty="0"/>
              <a:t>春季</a:t>
            </a:r>
            <a:endParaRPr lang="zh-CN" altLang="en-US" sz="28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241160" y="357251"/>
            <a:ext cx="11524622" cy="968312"/>
          </a:xfrm>
        </p:spPr>
        <p:txBody>
          <a:bodyPr/>
          <a:lstStyle/>
          <a:p>
            <a:pPr algn="r"/>
            <a:r>
              <a:rPr lang="zh-CN" altLang="en-US" sz="4000" b="1" dirty="0">
                <a:latin typeface="黑体" panose="02010609060101010101" charset="-122"/>
                <a:ea typeface="黑体" panose="02010609060101010101" charset="-122"/>
              </a:rPr>
              <a:t>图 灵</a:t>
            </a:r>
            <a:endParaRPr lang="zh-CN" altLang="en-US" sz="4000" b="1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38505" y="1028065"/>
            <a:ext cx="10475595" cy="5150485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en-US" altLang="zh-CN" sz="3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1936</a:t>
            </a:r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，图灵，</a:t>
            </a:r>
            <a:r>
              <a:rPr lang="en-US" altLang="zh-CN" sz="3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24</a:t>
            </a:r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岁，提出图灵机模型</a:t>
            </a:r>
            <a:endParaRPr lang="zh-CN" altLang="en-US" sz="32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lvl="1" algn="just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奠定了计算机科学的理论和实践基础</a:t>
            </a:r>
            <a:endParaRPr lang="zh-CN" altLang="en-US" sz="28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lvl="1" algn="just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解释了人的计算过程，哲学意义</a:t>
            </a:r>
            <a:endParaRPr lang="zh-CN" altLang="en-US" sz="28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algn="just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en-US" altLang="zh-CN" sz="3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1950</a:t>
            </a:r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，图灵，</a:t>
            </a:r>
            <a:r>
              <a:rPr lang="en-US" altLang="zh-CN" sz="3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38</a:t>
            </a:r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岁，提出机器智能</a:t>
            </a:r>
            <a:endParaRPr lang="zh-CN" altLang="en-US" sz="32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lvl="1" algn="just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人工智能的源头</a:t>
            </a:r>
            <a:endParaRPr lang="en-US" altLang="zh-CN" sz="28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1"/>
          <a:srcRect l="4925" r="2158" b="7692"/>
          <a:stretch>
            <a:fillRect/>
          </a:stretch>
        </p:blipFill>
        <p:spPr>
          <a:xfrm>
            <a:off x="7783911" y="1996663"/>
            <a:ext cx="3430351" cy="418236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KSO_WM_UNIT_TABLE_BEAUTIFY" val="smartTable{5424ffd1-4d4f-45c8-a2fd-9713f5cc7344}"/>
</p:tagLst>
</file>

<file path=ppt/tags/tag2.xml><?xml version="1.0" encoding="utf-8"?>
<p:tagLst xmlns:p="http://schemas.openxmlformats.org/presentationml/2006/main">
  <p:tag name="KSO_WM_UNIT_TABLE_BEAUTIFY" val="smartTable{3e040276-c64b-4f82-89fb-716875d7fb90}"/>
</p:tagLst>
</file>

<file path=ppt/tags/tag3.xml><?xml version="1.0" encoding="utf-8"?>
<p:tagLst xmlns:p="http://schemas.openxmlformats.org/presentationml/2006/main">
  <p:tag name="KSO_WM_UNIT_TABLE_BEAUTIFY" val="smartTable{3e040276-c64b-4f82-89fb-716875d7fb90}"/>
  <p:tag name="TABLE_ENDDRAG_ORIGIN_RECT" val="397*389"/>
  <p:tag name="TABLE_ENDDRAG_RECT" val="488*106*397*389"/>
</p:tagLst>
</file>

<file path=ppt/tags/tag4.xml><?xml version="1.0" encoding="utf-8"?>
<p:tagLst xmlns:p="http://schemas.openxmlformats.org/presentationml/2006/main">
  <p:tag name="KSO_WM_UNIT_TABLE_BEAUTIFY" val="smartTable{3e040276-c64b-4f82-89fb-716875d7fb90}"/>
</p:tagLst>
</file>

<file path=ppt/theme/theme1.xml><?xml version="1.0" encoding="utf-8"?>
<a:theme xmlns:a="http://schemas.openxmlformats.org/drawingml/2006/main" name="蓝调晶格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99CCFF"/>
      </a:accent1>
      <a:accent2>
        <a:srgbClr val="CCCCFF"/>
      </a:accent2>
      <a:accent3>
        <a:srgbClr val="FFFFFF"/>
      </a:accent3>
      <a:accent4>
        <a:srgbClr val="000000"/>
      </a:accent4>
      <a:accent5>
        <a:srgbClr val="CAE2FF"/>
      </a:accent5>
      <a:accent6>
        <a:srgbClr val="B7B7E5"/>
      </a:accent6>
      <a:hlink>
        <a:srgbClr val="3333CC"/>
      </a:hlink>
      <a:folHlink>
        <a:srgbClr val="AF67FF"/>
      </a:folHlink>
    </a:clrScheme>
    <a:fontScheme name="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6208</Words>
  <Application>WPS 演示</Application>
  <PresentationFormat>Widescreen</PresentationFormat>
  <Paragraphs>817</Paragraphs>
  <Slides>53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53</vt:i4>
      </vt:variant>
    </vt:vector>
  </HeadingPairs>
  <TitlesOfParts>
    <vt:vector size="70" baseType="lpstr">
      <vt:lpstr>Arial</vt:lpstr>
      <vt:lpstr>宋体</vt:lpstr>
      <vt:lpstr>Wingdings</vt:lpstr>
      <vt:lpstr>幼圆</vt:lpstr>
      <vt:lpstr>微软雅黑 Light</vt:lpstr>
      <vt:lpstr>MS PGothic</vt:lpstr>
      <vt:lpstr>Monotype Sorts</vt:lpstr>
      <vt:lpstr>Wingdings</vt:lpstr>
      <vt:lpstr>仿宋</vt:lpstr>
      <vt:lpstr>Calibri</vt:lpstr>
      <vt:lpstr>黑体</vt:lpstr>
      <vt:lpstr>微软雅黑</vt:lpstr>
      <vt:lpstr>Arial Unicode MS</vt:lpstr>
      <vt:lpstr>Times New Roman</vt:lpstr>
      <vt:lpstr>Times New Roman</vt:lpstr>
      <vt:lpstr>Calibri</vt:lpstr>
      <vt:lpstr>蓝调晶格</vt:lpstr>
      <vt:lpstr>操作系统--课程</vt:lpstr>
      <vt:lpstr>操作系统--教材1</vt:lpstr>
      <vt:lpstr>操作系统--教材2</vt:lpstr>
      <vt:lpstr>教学大纲</vt:lpstr>
      <vt:lpstr>参考书</vt:lpstr>
      <vt:lpstr>第一章 计算机架构</vt:lpstr>
      <vt:lpstr>本章目录</vt:lpstr>
      <vt:lpstr>1-1 图灵机</vt:lpstr>
      <vt:lpstr>图 灵</vt:lpstr>
      <vt:lpstr>计算过程的形式化描述</vt:lpstr>
      <vt:lpstr>图灵机（Turing Machine，TM）架构</vt:lpstr>
      <vt:lpstr>图灵机的运行</vt:lpstr>
      <vt:lpstr>实例：一进制加法</vt:lpstr>
      <vt:lpstr>实例：一进制加法的实现</vt:lpstr>
      <vt:lpstr>通用图灵机</vt:lpstr>
      <vt:lpstr>参考文献</vt:lpstr>
      <vt:lpstr>1-2 电子计算机的诞生</vt:lpstr>
      <vt:lpstr>主要内容</vt:lpstr>
      <vt:lpstr>阿塔纳索夫-贝利计算机（ABC）</vt:lpstr>
      <vt:lpstr>阿塔纳索夫-贝利计算机的特点</vt:lpstr>
      <vt:lpstr>埃尼阿克计算机（ENIAC）</vt:lpstr>
      <vt:lpstr>ENIAC计算机的特点</vt:lpstr>
      <vt:lpstr>UNIVAC I（通用自动计算机）</vt:lpstr>
      <vt:lpstr>程序设计</vt:lpstr>
      <vt:lpstr>1-3 存储程序计算机</vt:lpstr>
      <vt:lpstr>主要内容</vt:lpstr>
      <vt:lpstr>存储程序架构</vt:lpstr>
      <vt:lpstr>存储程序架构</vt:lpstr>
      <vt:lpstr>存储程序计算机指令流控制</vt:lpstr>
      <vt:lpstr>存储程序计算机的意义</vt:lpstr>
      <vt:lpstr>第一台存储程序架构计算机EDSAC</vt:lpstr>
      <vt:lpstr>EDSAC的系统架构</vt:lpstr>
      <vt:lpstr>EDSAC的程序例子</vt:lpstr>
      <vt:lpstr>装入程序</vt:lpstr>
      <vt:lpstr>绝对代码装入方式</vt:lpstr>
      <vt:lpstr>装入程序存储与启动</vt:lpstr>
      <vt:lpstr>EDSAC中的装入程序</vt:lpstr>
      <vt:lpstr>指令集架构</vt:lpstr>
      <vt:lpstr>主要内容</vt:lpstr>
      <vt:lpstr>计算机硬件的早期发展</vt:lpstr>
      <vt:lpstr>指令集架构的概念</vt:lpstr>
      <vt:lpstr>指令系统的设计</vt:lpstr>
      <vt:lpstr>指令集架构的实例</vt:lpstr>
      <vt:lpstr>指令集架构的实例</vt:lpstr>
      <vt:lpstr>指令集架构的实例</vt:lpstr>
      <vt:lpstr>指令集架构的实例</vt:lpstr>
      <vt:lpstr>ISA的发展</vt:lpstr>
      <vt:lpstr>ISA的发展</vt:lpstr>
      <vt:lpstr>ISA 的发展</vt:lpstr>
      <vt:lpstr>ISA 的实现</vt:lpstr>
      <vt:lpstr>特权指令</vt:lpstr>
      <vt:lpstr>指令集架构是程序员与计算机的界面</vt:lpstr>
      <vt:lpstr>参考文献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第四章 操作系统的形成与发展</dc:title>
  <dc:creator>SDU</dc:creator>
  <cp:lastModifiedBy>desktop</cp:lastModifiedBy>
  <cp:revision>56</cp:revision>
  <dcterms:created xsi:type="dcterms:W3CDTF">2020-02-08T01:54:00Z</dcterms:created>
  <dcterms:modified xsi:type="dcterms:W3CDTF">2021-09-08T03:42:42Z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8A1F02EE5C8941F1991FC402D127ADD6</vt:lpwstr>
  </property>
</Properties>
</file>

<file path=docProps/thumbnail.jpeg>
</file>